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485" r:id="rId2"/>
    <p:sldId id="486" r:id="rId3"/>
    <p:sldId id="488" r:id="rId4"/>
    <p:sldId id="489" r:id="rId5"/>
    <p:sldId id="964" r:id="rId6"/>
    <p:sldId id="987" r:id="rId7"/>
    <p:sldId id="988" r:id="rId8"/>
    <p:sldId id="989" r:id="rId9"/>
    <p:sldId id="990" r:id="rId10"/>
    <p:sldId id="991" r:id="rId11"/>
    <p:sldId id="992" r:id="rId12"/>
    <p:sldId id="993" r:id="rId13"/>
    <p:sldId id="994" r:id="rId14"/>
    <p:sldId id="995" r:id="rId15"/>
    <p:sldId id="979" r:id="rId16"/>
    <p:sldId id="996" r:id="rId17"/>
    <p:sldId id="980" r:id="rId18"/>
    <p:sldId id="981" r:id="rId19"/>
    <p:sldId id="982" r:id="rId20"/>
    <p:sldId id="998" r:id="rId21"/>
    <p:sldId id="999" r:id="rId22"/>
    <p:sldId id="1000" r:id="rId23"/>
    <p:sldId id="1001" r:id="rId24"/>
    <p:sldId id="1002" r:id="rId25"/>
    <p:sldId id="1003" r:id="rId26"/>
    <p:sldId id="1004" r:id="rId27"/>
    <p:sldId id="1005" r:id="rId28"/>
    <p:sldId id="1006" r:id="rId29"/>
    <p:sldId id="1014" r:id="rId30"/>
    <p:sldId id="1015" r:id="rId31"/>
    <p:sldId id="1009" r:id="rId32"/>
    <p:sldId id="1022" r:id="rId33"/>
    <p:sldId id="1010" r:id="rId34"/>
    <p:sldId id="1016" r:id="rId35"/>
    <p:sldId id="1017" r:id="rId36"/>
    <p:sldId id="1018" r:id="rId37"/>
    <p:sldId id="1019" r:id="rId38"/>
    <p:sldId id="1020" r:id="rId39"/>
    <p:sldId id="1024" r:id="rId40"/>
    <p:sldId id="1025" r:id="rId41"/>
    <p:sldId id="1026" r:id="rId42"/>
    <p:sldId id="1027" r:id="rId43"/>
    <p:sldId id="1028" r:id="rId44"/>
    <p:sldId id="1029" r:id="rId45"/>
    <p:sldId id="1007" r:id="rId46"/>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60"/>
  </p:normalViewPr>
  <p:slideViewPr>
    <p:cSldViewPr snapToGrid="0">
      <p:cViewPr varScale="1">
        <p:scale>
          <a:sx n="70" d="100"/>
          <a:sy n="70" d="100"/>
        </p:scale>
        <p:origin x="525"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png>
</file>

<file path=ppt/media/image40.png>
</file>

<file path=ppt/media/image41.png>
</file>

<file path=ppt/media/image42.png>
</file>

<file path=ppt/media/image43.gif>
</file>

<file path=ppt/media/image44.gif>
</file>

<file path=ppt/media/image45.gif>
</file>

<file path=ppt/media/image46.png>
</file>

<file path=ppt/media/image47.gif>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DD6507-F97C-4BEB-882D-7937DD5DDCB1}" type="datetimeFigureOut">
              <a:rPr lang="es-ES" smtClean="0"/>
              <a:t>12/02/2025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D85B4A-C7E4-458C-B206-7FACADECC1A4}" type="slidenum">
              <a:rPr lang="es-ES" smtClean="0"/>
              <a:t>‹Nº›</a:t>
            </a:fld>
            <a:endParaRPr lang="es-ES"/>
          </a:p>
        </p:txBody>
      </p:sp>
    </p:spTree>
    <p:extLst>
      <p:ext uri="{BB962C8B-B14F-4D97-AF65-F5344CB8AC3E}">
        <p14:creationId xmlns:p14="http://schemas.microsoft.com/office/powerpoint/2010/main" val="2258210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hdr" sz="quarter"/>
          </p:nvPr>
        </p:nvSpPr>
        <p:spPr>
          <a:xfrm>
            <a:off x="0" y="0"/>
            <a:ext cx="3076363" cy="511731"/>
          </a:xfrm>
          <a:prstGeom prst="rect">
            <a:avLst/>
          </a:prstGeom>
          <a:noFill/>
        </p:spPr>
        <p:txBody>
          <a:bodyPr/>
          <a:lstStyle/>
          <a:p>
            <a:r>
              <a:rPr lang="es-ES" dirty="0"/>
              <a:t>UNIVERSIDAD DE LOS ANDES</a:t>
            </a:r>
          </a:p>
        </p:txBody>
      </p:sp>
      <p:sp>
        <p:nvSpPr>
          <p:cNvPr id="13315" name="Rectangle 6"/>
          <p:cNvSpPr>
            <a:spLocks noGrp="1" noChangeArrowheads="1"/>
          </p:cNvSpPr>
          <p:nvPr>
            <p:ph type="ftr" sz="quarter" idx="4"/>
          </p:nvPr>
        </p:nvSpPr>
        <p:spPr>
          <a:xfrm>
            <a:off x="0" y="9721106"/>
            <a:ext cx="3076363" cy="511731"/>
          </a:xfrm>
          <a:prstGeom prst="rect">
            <a:avLst/>
          </a:prstGeom>
          <a:noFill/>
        </p:spPr>
        <p:txBody>
          <a:bodyPr/>
          <a:lstStyle/>
          <a:p>
            <a:r>
              <a:rPr lang="es-ES"/>
              <a:t>Nombre de la asignatura</a:t>
            </a:r>
            <a:endParaRPr lang="es-ES" dirty="0"/>
          </a:p>
        </p:txBody>
      </p:sp>
      <p:sp>
        <p:nvSpPr>
          <p:cNvPr id="13316" name="Rectangle 7"/>
          <p:cNvSpPr>
            <a:spLocks noGrp="1" noChangeArrowheads="1"/>
          </p:cNvSpPr>
          <p:nvPr>
            <p:ph type="sldNum" sz="quarter" idx="5"/>
          </p:nvPr>
        </p:nvSpPr>
        <p:spPr>
          <a:xfrm>
            <a:off x="4021294" y="9721106"/>
            <a:ext cx="3076363" cy="511731"/>
          </a:xfrm>
          <a:prstGeom prst="rect">
            <a:avLst/>
          </a:prstGeom>
          <a:noFill/>
        </p:spPr>
        <p:txBody>
          <a:bodyPr/>
          <a:lstStyle/>
          <a:p>
            <a:fld id="{6A984C2C-9B85-4986-AC55-DE1131AE8E7F}" type="slidenum">
              <a:rPr lang="es-ES"/>
              <a:pPr/>
              <a:t>2</a:t>
            </a:fld>
            <a:endParaRPr lang="es-ES"/>
          </a:p>
        </p:txBody>
      </p:sp>
      <p:sp>
        <p:nvSpPr>
          <p:cNvPr id="13317" name="Rectangle 2"/>
          <p:cNvSpPr>
            <a:spLocks noGrp="1" noRot="1" noChangeAspect="1" noChangeArrowheads="1" noTextEdit="1"/>
          </p:cNvSpPr>
          <p:nvPr>
            <p:ph type="sldImg"/>
          </p:nvPr>
        </p:nvSpPr>
        <p:spPr>
          <a:xfrm>
            <a:off x="139700" y="768350"/>
            <a:ext cx="6819900" cy="3836988"/>
          </a:xfrm>
          <a:ln/>
        </p:spPr>
      </p:sp>
      <p:sp>
        <p:nvSpPr>
          <p:cNvPr id="13318" name="Rectangle 3"/>
          <p:cNvSpPr>
            <a:spLocks noGrp="1" noChangeArrowheads="1"/>
          </p:cNvSpPr>
          <p:nvPr>
            <p:ph type="body" idx="1"/>
          </p:nvPr>
        </p:nvSpPr>
        <p:spPr>
          <a:noFill/>
          <a:ln/>
        </p:spPr>
        <p:txBody>
          <a:bodyPr/>
          <a:lstStyle/>
          <a:p>
            <a:pPr eaLnBrk="1" hangingPunct="1"/>
            <a:endParaRPr lang="es-E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hdr" sz="quarter"/>
          </p:nvPr>
        </p:nvSpPr>
        <p:spPr>
          <a:xfrm>
            <a:off x="0" y="0"/>
            <a:ext cx="3076363" cy="511731"/>
          </a:xfrm>
          <a:prstGeom prst="rect">
            <a:avLst/>
          </a:prstGeom>
          <a:noFill/>
        </p:spPr>
        <p:txBody>
          <a:bodyPr/>
          <a:lstStyle/>
          <a:p>
            <a:r>
              <a:rPr lang="es-ES"/>
              <a:t>UNIVERSIDAD DE LOS ANDES</a:t>
            </a:r>
          </a:p>
        </p:txBody>
      </p:sp>
      <p:sp>
        <p:nvSpPr>
          <p:cNvPr id="13315" name="Rectangle 6"/>
          <p:cNvSpPr>
            <a:spLocks noGrp="1" noChangeArrowheads="1"/>
          </p:cNvSpPr>
          <p:nvPr>
            <p:ph type="ftr" sz="quarter" idx="4"/>
          </p:nvPr>
        </p:nvSpPr>
        <p:spPr>
          <a:xfrm>
            <a:off x="0" y="9721106"/>
            <a:ext cx="3076363" cy="511731"/>
          </a:xfrm>
          <a:prstGeom prst="rect">
            <a:avLst/>
          </a:prstGeom>
          <a:noFill/>
        </p:spPr>
        <p:txBody>
          <a:bodyPr/>
          <a:lstStyle/>
          <a:p>
            <a:r>
              <a:rPr lang="es-ES"/>
              <a:t>Nombre de la asignatura</a:t>
            </a:r>
            <a:endParaRPr lang="es-ES" dirty="0"/>
          </a:p>
        </p:txBody>
      </p:sp>
      <p:sp>
        <p:nvSpPr>
          <p:cNvPr id="13316" name="Rectangle 7"/>
          <p:cNvSpPr>
            <a:spLocks noGrp="1" noChangeArrowheads="1"/>
          </p:cNvSpPr>
          <p:nvPr>
            <p:ph type="sldNum" sz="quarter" idx="5"/>
          </p:nvPr>
        </p:nvSpPr>
        <p:spPr>
          <a:xfrm>
            <a:off x="4021294" y="9721106"/>
            <a:ext cx="3076363" cy="511731"/>
          </a:xfrm>
          <a:prstGeom prst="rect">
            <a:avLst/>
          </a:prstGeom>
          <a:noFill/>
        </p:spPr>
        <p:txBody>
          <a:bodyPr/>
          <a:lstStyle/>
          <a:p>
            <a:fld id="{6A984C2C-9B85-4986-AC55-DE1131AE8E7F}" type="slidenum">
              <a:rPr lang="es-ES"/>
              <a:pPr/>
              <a:t>3</a:t>
            </a:fld>
            <a:endParaRPr lang="es-ES"/>
          </a:p>
        </p:txBody>
      </p:sp>
      <p:sp>
        <p:nvSpPr>
          <p:cNvPr id="13317" name="Rectangle 2"/>
          <p:cNvSpPr>
            <a:spLocks noGrp="1" noRot="1" noChangeAspect="1" noChangeArrowheads="1" noTextEdit="1"/>
          </p:cNvSpPr>
          <p:nvPr>
            <p:ph type="sldImg"/>
          </p:nvPr>
        </p:nvSpPr>
        <p:spPr>
          <a:xfrm>
            <a:off x="139700" y="768350"/>
            <a:ext cx="6819900" cy="3836988"/>
          </a:xfrm>
          <a:ln/>
        </p:spPr>
      </p:sp>
      <p:sp>
        <p:nvSpPr>
          <p:cNvPr id="13318" name="Rectangle 3"/>
          <p:cNvSpPr>
            <a:spLocks noGrp="1" noChangeArrowheads="1"/>
          </p:cNvSpPr>
          <p:nvPr>
            <p:ph type="body" idx="1"/>
          </p:nvPr>
        </p:nvSpPr>
        <p:spPr>
          <a:noFill/>
          <a:ln/>
        </p:spPr>
        <p:txBody>
          <a:bodyPr/>
          <a:lstStyle/>
          <a:p>
            <a:pPr eaLnBrk="1" hangingPunct="1"/>
            <a:endParaRPr lang="es-E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hdr" sz="quarter"/>
          </p:nvPr>
        </p:nvSpPr>
        <p:spPr>
          <a:xfrm>
            <a:off x="0" y="0"/>
            <a:ext cx="3076363" cy="511731"/>
          </a:xfrm>
          <a:prstGeom prst="rect">
            <a:avLst/>
          </a:prstGeom>
          <a:noFill/>
        </p:spPr>
        <p:txBody>
          <a:bodyPr/>
          <a:lstStyle/>
          <a:p>
            <a:r>
              <a:rPr lang="es-ES"/>
              <a:t>UNIVERSIDAD DE LOS ANDES</a:t>
            </a:r>
          </a:p>
        </p:txBody>
      </p:sp>
      <p:sp>
        <p:nvSpPr>
          <p:cNvPr id="13315" name="Rectangle 6"/>
          <p:cNvSpPr>
            <a:spLocks noGrp="1" noChangeArrowheads="1"/>
          </p:cNvSpPr>
          <p:nvPr>
            <p:ph type="ftr" sz="quarter" idx="4"/>
          </p:nvPr>
        </p:nvSpPr>
        <p:spPr>
          <a:xfrm>
            <a:off x="0" y="9721106"/>
            <a:ext cx="3076363" cy="511731"/>
          </a:xfrm>
          <a:prstGeom prst="rect">
            <a:avLst/>
          </a:prstGeom>
          <a:noFill/>
        </p:spPr>
        <p:txBody>
          <a:bodyPr/>
          <a:lstStyle/>
          <a:p>
            <a:r>
              <a:rPr lang="es-ES"/>
              <a:t>Nombre de la asignatura</a:t>
            </a:r>
            <a:endParaRPr lang="es-ES" dirty="0"/>
          </a:p>
        </p:txBody>
      </p:sp>
      <p:sp>
        <p:nvSpPr>
          <p:cNvPr id="13316" name="Rectangle 7"/>
          <p:cNvSpPr>
            <a:spLocks noGrp="1" noChangeArrowheads="1"/>
          </p:cNvSpPr>
          <p:nvPr>
            <p:ph type="sldNum" sz="quarter" idx="5"/>
          </p:nvPr>
        </p:nvSpPr>
        <p:spPr>
          <a:xfrm>
            <a:off x="4021294" y="9721106"/>
            <a:ext cx="3076363" cy="511731"/>
          </a:xfrm>
          <a:prstGeom prst="rect">
            <a:avLst/>
          </a:prstGeom>
          <a:noFill/>
        </p:spPr>
        <p:txBody>
          <a:bodyPr/>
          <a:lstStyle/>
          <a:p>
            <a:fld id="{6A984C2C-9B85-4986-AC55-DE1131AE8E7F}" type="slidenum">
              <a:rPr lang="es-ES"/>
              <a:pPr/>
              <a:t>4</a:t>
            </a:fld>
            <a:endParaRPr lang="es-ES"/>
          </a:p>
        </p:txBody>
      </p:sp>
      <p:sp>
        <p:nvSpPr>
          <p:cNvPr id="13317" name="Rectangle 2"/>
          <p:cNvSpPr>
            <a:spLocks noGrp="1" noRot="1" noChangeAspect="1" noChangeArrowheads="1" noTextEdit="1"/>
          </p:cNvSpPr>
          <p:nvPr>
            <p:ph type="sldImg"/>
          </p:nvPr>
        </p:nvSpPr>
        <p:spPr>
          <a:xfrm>
            <a:off x="139700" y="768350"/>
            <a:ext cx="6819900" cy="3836988"/>
          </a:xfrm>
          <a:ln/>
        </p:spPr>
      </p:sp>
      <p:sp>
        <p:nvSpPr>
          <p:cNvPr id="13318" name="Rectangle 3"/>
          <p:cNvSpPr>
            <a:spLocks noGrp="1" noChangeArrowheads="1"/>
          </p:cNvSpPr>
          <p:nvPr>
            <p:ph type="body" idx="1"/>
          </p:nvPr>
        </p:nvSpPr>
        <p:spPr>
          <a:noFill/>
          <a:ln/>
        </p:spPr>
        <p:txBody>
          <a:bodyPr/>
          <a:lstStyle/>
          <a:p>
            <a:pPr eaLnBrk="1" hangingPunct="1"/>
            <a:endParaRPr lang="es-E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4E02AC-F83E-DEA3-07D0-9CE812ACF55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AE130956-8D48-F59A-D819-8FD954AD09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951559C8-D419-303C-C347-2414E07526E0}"/>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5" name="Marcador de pie de página 4">
            <a:extLst>
              <a:ext uri="{FF2B5EF4-FFF2-40B4-BE49-F238E27FC236}">
                <a16:creationId xmlns:a16="http://schemas.microsoft.com/office/drawing/2014/main" id="{44A746FA-9F95-5B87-6913-95C5E5B2294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127CCA41-1472-C7A8-E230-4E23B9A01751}"/>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33703826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289835-9F1C-D3E3-1B0A-8CB01E822293}"/>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53968E3F-F7F9-A5C0-2E2C-DBEBBD7445C0}"/>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68E537A5-B64E-4BCD-1114-D9C1C59AE163}"/>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5" name="Marcador de pie de página 4">
            <a:extLst>
              <a:ext uri="{FF2B5EF4-FFF2-40B4-BE49-F238E27FC236}">
                <a16:creationId xmlns:a16="http://schemas.microsoft.com/office/drawing/2014/main" id="{FC3CEC34-F4F1-46DF-7FD9-299E3E34275A}"/>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5FFDD3E-D48F-7789-8BF2-164BE3EEA582}"/>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362248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ED1F505-64B4-5FA0-C4B4-06866A8A3E02}"/>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19CB45C5-9EEF-FAFD-589F-856D34265A5E}"/>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1249E636-B03C-A7C5-7A0E-7331ED37F84C}"/>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5" name="Marcador de pie de página 4">
            <a:extLst>
              <a:ext uri="{FF2B5EF4-FFF2-40B4-BE49-F238E27FC236}">
                <a16:creationId xmlns:a16="http://schemas.microsoft.com/office/drawing/2014/main" id="{ED9CE5A7-3613-1D5C-FFD3-73635C44891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146B755C-2E2B-3DF7-0336-773957383F67}"/>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31117147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 Portada asignatura ">
    <p:spTree>
      <p:nvGrpSpPr>
        <p:cNvPr id="1" name=""/>
        <p:cNvGrpSpPr/>
        <p:nvPr/>
      </p:nvGrpSpPr>
      <p:grpSpPr>
        <a:xfrm>
          <a:off x="0" y="0"/>
          <a:ext cx="0" cy="0"/>
          <a:chOff x="0" y="0"/>
          <a:chExt cx="0" cy="0"/>
        </a:xfrm>
      </p:grpSpPr>
      <p:pic>
        <p:nvPicPr>
          <p:cNvPr id="7" name="6 Imagen"/>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2085" y="29753"/>
            <a:ext cx="4326015" cy="633413"/>
          </a:xfrm>
          <a:prstGeom prst="rect">
            <a:avLst/>
          </a:prstGeom>
        </p:spPr>
      </p:pic>
      <p:sp>
        <p:nvSpPr>
          <p:cNvPr id="10" name="9 CuadroTexto"/>
          <p:cNvSpPr txBox="1"/>
          <p:nvPr userDrawn="1"/>
        </p:nvSpPr>
        <p:spPr>
          <a:xfrm>
            <a:off x="5211846" y="1848683"/>
            <a:ext cx="1500411" cy="415498"/>
          </a:xfrm>
          <a:prstGeom prst="rect">
            <a:avLst/>
          </a:prstGeom>
          <a:noFill/>
        </p:spPr>
        <p:txBody>
          <a:bodyPr wrap="none" rtlCol="0" anchor="ctr">
            <a:spAutoFit/>
          </a:bodyPr>
          <a:lstStyle/>
          <a:p>
            <a:r>
              <a:rPr lang="es-ES" sz="2100" b="1" dirty="0">
                <a:latin typeface="+mn-lt"/>
              </a:rPr>
              <a:t>Asignatura</a:t>
            </a:r>
          </a:p>
        </p:txBody>
      </p:sp>
      <p:sp>
        <p:nvSpPr>
          <p:cNvPr id="11" name="10 CuadroTexto"/>
          <p:cNvSpPr txBox="1"/>
          <p:nvPr userDrawn="1"/>
        </p:nvSpPr>
        <p:spPr>
          <a:xfrm>
            <a:off x="5377085" y="4666111"/>
            <a:ext cx="1225272" cy="415498"/>
          </a:xfrm>
          <a:prstGeom prst="rect">
            <a:avLst/>
          </a:prstGeom>
          <a:noFill/>
        </p:spPr>
        <p:txBody>
          <a:bodyPr wrap="none" rtlCol="0" anchor="ctr">
            <a:spAutoFit/>
          </a:bodyPr>
          <a:lstStyle/>
          <a:p>
            <a:r>
              <a:rPr lang="es-ES" sz="2100" b="1" dirty="0">
                <a:latin typeface="+mn-lt"/>
              </a:rPr>
              <a:t>Profesor</a:t>
            </a:r>
          </a:p>
        </p:txBody>
      </p:sp>
      <p:sp>
        <p:nvSpPr>
          <p:cNvPr id="14" name="Marcador de texto 13">
            <a:extLst>
              <a:ext uri="{FF2B5EF4-FFF2-40B4-BE49-F238E27FC236}">
                <a16:creationId xmlns:a16="http://schemas.microsoft.com/office/drawing/2014/main" id="{690B30FF-854F-EB24-50A9-5E5873678073}"/>
              </a:ext>
            </a:extLst>
          </p:cNvPr>
          <p:cNvSpPr>
            <a:spLocks noGrp="1"/>
          </p:cNvSpPr>
          <p:nvPr>
            <p:ph type="body" sz="quarter" idx="12" hasCustomPrompt="1"/>
          </p:nvPr>
        </p:nvSpPr>
        <p:spPr>
          <a:xfrm>
            <a:off x="298924" y="2804349"/>
            <a:ext cx="11610975" cy="633413"/>
          </a:xfrm>
        </p:spPr>
        <p:txBody>
          <a:bodyPr anchor="ctr">
            <a:noAutofit/>
          </a:bodyPr>
          <a:lstStyle>
            <a:lvl1pPr marL="0" indent="0" algn="ctr">
              <a:buNone/>
              <a:defRPr sz="2700" b="1"/>
            </a:lvl1pPr>
            <a:lvl5pPr algn="ctr">
              <a:defRPr b="1"/>
            </a:lvl5pPr>
          </a:lstStyle>
          <a:p>
            <a:pPr lvl="0"/>
            <a:r>
              <a:rPr lang="es-ES" dirty="0"/>
              <a:t>NOMBRE DE LA ASIGNATURA</a:t>
            </a:r>
          </a:p>
        </p:txBody>
      </p:sp>
      <p:sp>
        <p:nvSpPr>
          <p:cNvPr id="16" name="Marcador de texto 15">
            <a:extLst>
              <a:ext uri="{FF2B5EF4-FFF2-40B4-BE49-F238E27FC236}">
                <a16:creationId xmlns:a16="http://schemas.microsoft.com/office/drawing/2014/main" id="{86174048-ED2B-0498-7947-00041384EFC0}"/>
              </a:ext>
            </a:extLst>
          </p:cNvPr>
          <p:cNvSpPr>
            <a:spLocks noGrp="1"/>
          </p:cNvSpPr>
          <p:nvPr>
            <p:ph type="body" sz="quarter" idx="13" hasCustomPrompt="1"/>
          </p:nvPr>
        </p:nvSpPr>
        <p:spPr>
          <a:xfrm>
            <a:off x="298924" y="5179072"/>
            <a:ext cx="11610975" cy="530225"/>
          </a:xfrm>
        </p:spPr>
        <p:txBody>
          <a:bodyPr anchor="ctr">
            <a:noAutofit/>
          </a:bodyPr>
          <a:lstStyle>
            <a:lvl1pPr marL="0" indent="0" algn="ctr">
              <a:buNone/>
              <a:defRPr sz="2400" b="1"/>
            </a:lvl1pPr>
          </a:lstStyle>
          <a:p>
            <a:pPr lvl="0"/>
            <a:r>
              <a:rPr lang="es-ES" dirty="0"/>
              <a:t>Nombre del profesor</a:t>
            </a:r>
          </a:p>
        </p:txBody>
      </p:sp>
    </p:spTree>
    <p:extLst>
      <p:ext uri="{BB962C8B-B14F-4D97-AF65-F5344CB8AC3E}">
        <p14:creationId xmlns:p14="http://schemas.microsoft.com/office/powerpoint/2010/main" val="252818329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 Portada Sesión">
    <p:spTree>
      <p:nvGrpSpPr>
        <p:cNvPr id="1" name=""/>
        <p:cNvGrpSpPr/>
        <p:nvPr/>
      </p:nvGrpSpPr>
      <p:grpSpPr>
        <a:xfrm>
          <a:off x="0" y="0"/>
          <a:ext cx="0" cy="0"/>
          <a:chOff x="0" y="0"/>
          <a:chExt cx="0" cy="0"/>
        </a:xfrm>
      </p:grpSpPr>
      <p:sp>
        <p:nvSpPr>
          <p:cNvPr id="17" name="16 Marcador de texto"/>
          <p:cNvSpPr>
            <a:spLocks noGrp="1"/>
          </p:cNvSpPr>
          <p:nvPr>
            <p:ph type="body" sz="quarter" idx="10" hasCustomPrompt="1"/>
          </p:nvPr>
        </p:nvSpPr>
        <p:spPr>
          <a:xfrm>
            <a:off x="335360" y="5125481"/>
            <a:ext cx="11521280" cy="504477"/>
          </a:xfrm>
        </p:spPr>
        <p:txBody>
          <a:bodyPr anchor="ctr">
            <a:noAutofit/>
          </a:bodyPr>
          <a:lstStyle>
            <a:lvl1pPr marL="0" indent="0" algn="ctr">
              <a:buNone/>
              <a:defRPr sz="2100" b="1">
                <a:latin typeface="+mn-lt"/>
              </a:defRPr>
            </a:lvl1pPr>
            <a:lvl2pPr marL="342900" indent="0">
              <a:buNone/>
              <a:defRPr/>
            </a:lvl2pPr>
            <a:lvl3pPr marL="685800" indent="0">
              <a:buNone/>
              <a:defRPr/>
            </a:lvl3pPr>
            <a:lvl4pPr marL="1028700" indent="0">
              <a:buNone/>
              <a:defRPr/>
            </a:lvl4pPr>
            <a:lvl5pPr marL="1371600" indent="0">
              <a:buNone/>
              <a:defRPr/>
            </a:lvl5pPr>
          </a:lstStyle>
          <a:p>
            <a:pPr lvl="0"/>
            <a:r>
              <a:rPr lang="es-ES" dirty="0"/>
              <a:t>Nombre del Tema</a:t>
            </a:r>
          </a:p>
        </p:txBody>
      </p:sp>
      <p:sp>
        <p:nvSpPr>
          <p:cNvPr id="4" name="3 Marcador de texto"/>
          <p:cNvSpPr>
            <a:spLocks noGrp="1"/>
          </p:cNvSpPr>
          <p:nvPr>
            <p:ph type="body" sz="quarter" idx="11" hasCustomPrompt="1"/>
          </p:nvPr>
        </p:nvSpPr>
        <p:spPr>
          <a:xfrm>
            <a:off x="335362" y="3195774"/>
            <a:ext cx="11521279" cy="536806"/>
          </a:xfrm>
        </p:spPr>
        <p:txBody>
          <a:bodyPr anchor="ctr">
            <a:noAutofit/>
          </a:bodyPr>
          <a:lstStyle>
            <a:lvl1pPr marL="0" indent="0" algn="ctr">
              <a:buNone/>
              <a:defRPr sz="2400" b="1">
                <a:latin typeface="+mn-lt"/>
              </a:defRPr>
            </a:lvl1pPr>
            <a:lvl2pPr marL="342900" indent="0">
              <a:buNone/>
              <a:defRPr/>
            </a:lvl2pPr>
            <a:lvl3pPr marL="685800" indent="0">
              <a:buNone/>
              <a:defRPr/>
            </a:lvl3pPr>
            <a:lvl4pPr marL="1028700" indent="0">
              <a:buNone/>
              <a:defRPr/>
            </a:lvl4pPr>
            <a:lvl5pPr marL="1371600" indent="0">
              <a:buNone/>
              <a:defRPr/>
            </a:lvl5pPr>
          </a:lstStyle>
          <a:p>
            <a:pPr lvl="0"/>
            <a:r>
              <a:rPr lang="es-ES" dirty="0"/>
              <a:t>Nombre de la unidad</a:t>
            </a:r>
          </a:p>
        </p:txBody>
      </p:sp>
      <p:sp>
        <p:nvSpPr>
          <p:cNvPr id="6" name="5 Marcador de texto"/>
          <p:cNvSpPr>
            <a:spLocks noGrp="1"/>
          </p:cNvSpPr>
          <p:nvPr>
            <p:ph type="body" sz="quarter" idx="12" hasCustomPrompt="1"/>
          </p:nvPr>
        </p:nvSpPr>
        <p:spPr>
          <a:xfrm>
            <a:off x="6454483" y="2426902"/>
            <a:ext cx="3360373" cy="486955"/>
          </a:xfrm>
        </p:spPr>
        <p:txBody>
          <a:bodyPr anchor="ctr">
            <a:normAutofit/>
          </a:bodyPr>
          <a:lstStyle>
            <a:lvl1pPr marL="0" indent="0" algn="l">
              <a:buNone/>
              <a:defRPr sz="1800" b="1">
                <a:latin typeface="+mn-lt"/>
              </a:defRPr>
            </a:lvl1pPr>
            <a:lvl2pPr marL="342900" indent="0">
              <a:buNone/>
              <a:defRPr/>
            </a:lvl2pPr>
            <a:lvl3pPr marL="685800" indent="0">
              <a:buNone/>
              <a:defRPr/>
            </a:lvl3pPr>
            <a:lvl4pPr marL="1028700" indent="0">
              <a:buNone/>
              <a:defRPr/>
            </a:lvl4pPr>
            <a:lvl5pPr marL="1371600" indent="0">
              <a:buNone/>
              <a:defRPr/>
            </a:lvl5pPr>
          </a:lstStyle>
          <a:p>
            <a:pPr lvl="0"/>
            <a:r>
              <a:rPr lang="es-ES" dirty="0"/>
              <a:t>Número de unidad</a:t>
            </a:r>
          </a:p>
        </p:txBody>
      </p:sp>
      <p:sp>
        <p:nvSpPr>
          <p:cNvPr id="8" name="7 CuadroTexto"/>
          <p:cNvSpPr txBox="1"/>
          <p:nvPr userDrawn="1"/>
        </p:nvSpPr>
        <p:spPr>
          <a:xfrm>
            <a:off x="5514474" y="2488531"/>
            <a:ext cx="936475" cy="369332"/>
          </a:xfrm>
          <a:prstGeom prst="rect">
            <a:avLst/>
          </a:prstGeom>
          <a:noFill/>
        </p:spPr>
        <p:txBody>
          <a:bodyPr wrap="none" rtlCol="0" anchor="ctr">
            <a:spAutoFit/>
          </a:bodyPr>
          <a:lstStyle/>
          <a:p>
            <a:pPr algn="r"/>
            <a:r>
              <a:rPr lang="es-ES" sz="1800" b="1" dirty="0">
                <a:latin typeface="+mn-lt"/>
              </a:rPr>
              <a:t>Unidad</a:t>
            </a:r>
          </a:p>
        </p:txBody>
      </p:sp>
      <p:sp>
        <p:nvSpPr>
          <p:cNvPr id="14" name="13 Marcador de texto"/>
          <p:cNvSpPr>
            <a:spLocks noGrp="1"/>
          </p:cNvSpPr>
          <p:nvPr>
            <p:ph type="body" sz="quarter" idx="13" hasCustomPrompt="1"/>
          </p:nvPr>
        </p:nvSpPr>
        <p:spPr>
          <a:xfrm>
            <a:off x="6441120" y="4226870"/>
            <a:ext cx="3168883" cy="477161"/>
          </a:xfrm>
        </p:spPr>
        <p:txBody>
          <a:bodyPr anchor="ctr">
            <a:normAutofit/>
          </a:bodyPr>
          <a:lstStyle>
            <a:lvl1pPr marL="0" indent="0">
              <a:buNone/>
              <a:defRPr sz="1800" b="1">
                <a:latin typeface="+mn-lt"/>
              </a:defRPr>
            </a:lvl1pPr>
            <a:lvl2pPr marL="342900" indent="0">
              <a:buNone/>
              <a:defRPr/>
            </a:lvl2pPr>
            <a:lvl3pPr marL="685800" indent="0">
              <a:buNone/>
              <a:defRPr/>
            </a:lvl3pPr>
            <a:lvl4pPr marL="1028700" indent="0">
              <a:buNone/>
              <a:defRPr/>
            </a:lvl4pPr>
            <a:lvl5pPr marL="1371600" indent="0">
              <a:buNone/>
              <a:defRPr/>
            </a:lvl5pPr>
          </a:lstStyle>
          <a:p>
            <a:pPr lvl="0"/>
            <a:r>
              <a:rPr lang="es-ES" dirty="0"/>
              <a:t>Número de tema</a:t>
            </a:r>
          </a:p>
        </p:txBody>
      </p:sp>
      <p:sp>
        <p:nvSpPr>
          <p:cNvPr id="16" name="15 CuadroTexto"/>
          <p:cNvSpPr txBox="1"/>
          <p:nvPr userDrawn="1"/>
        </p:nvSpPr>
        <p:spPr>
          <a:xfrm>
            <a:off x="5689643" y="4273290"/>
            <a:ext cx="743280" cy="369332"/>
          </a:xfrm>
          <a:prstGeom prst="rect">
            <a:avLst/>
          </a:prstGeom>
          <a:noFill/>
        </p:spPr>
        <p:txBody>
          <a:bodyPr wrap="none" rtlCol="0" anchor="ctr">
            <a:spAutoFit/>
          </a:bodyPr>
          <a:lstStyle/>
          <a:p>
            <a:pPr algn="r"/>
            <a:r>
              <a:rPr lang="es-ES" sz="1800" b="1" dirty="0">
                <a:latin typeface="+mn-lt"/>
              </a:rPr>
              <a:t>Tema</a:t>
            </a:r>
          </a:p>
        </p:txBody>
      </p:sp>
      <p:sp>
        <p:nvSpPr>
          <p:cNvPr id="18" name="5 Marcador de número de diapositiva"/>
          <p:cNvSpPr>
            <a:spLocks noGrp="1"/>
          </p:cNvSpPr>
          <p:nvPr>
            <p:ph type="sldNum" sz="quarter" idx="4"/>
          </p:nvPr>
        </p:nvSpPr>
        <p:spPr>
          <a:xfrm>
            <a:off x="10992544" y="6448254"/>
            <a:ext cx="855197" cy="365125"/>
          </a:xfrm>
          <a:prstGeom prst="rect">
            <a:avLst/>
          </a:prstGeom>
        </p:spPr>
        <p:txBody>
          <a:bodyPr vert="horz" lIns="91440" tIns="45720" rIns="91440" bIns="45720" rtlCol="0" anchor="ctr"/>
          <a:lstStyle>
            <a:lvl1pPr algn="r">
              <a:defRPr sz="750">
                <a:solidFill>
                  <a:schemeClr val="tx1">
                    <a:tint val="75000"/>
                  </a:schemeClr>
                </a:solidFill>
              </a:defRPr>
            </a:lvl1pPr>
          </a:lstStyle>
          <a:p>
            <a:fld id="{782A4607-9936-4E24-98A0-335039E24A0B}" type="slidenum">
              <a:rPr lang="es-ES" smtClean="0"/>
              <a:pPr/>
              <a:t>‹Nº›</a:t>
            </a:fld>
            <a:endParaRPr lang="es-ES" dirty="0"/>
          </a:p>
        </p:txBody>
      </p:sp>
      <p:sp>
        <p:nvSpPr>
          <p:cNvPr id="11" name="3 Marcador de fecha"/>
          <p:cNvSpPr>
            <a:spLocks noGrp="1"/>
          </p:cNvSpPr>
          <p:nvPr>
            <p:ph type="dt" sz="half" idx="14"/>
          </p:nvPr>
        </p:nvSpPr>
        <p:spPr>
          <a:xfrm>
            <a:off x="335360" y="6448254"/>
            <a:ext cx="2880320" cy="365125"/>
          </a:xfrm>
        </p:spPr>
        <p:txBody>
          <a:bodyPr/>
          <a:lstStyle>
            <a:lvl1pPr>
              <a:defRPr sz="750"/>
            </a:lvl1pPr>
          </a:lstStyle>
          <a:p>
            <a:r>
              <a:rPr lang="es-ES"/>
              <a:t>Nombre del profesor</a:t>
            </a:r>
            <a:endParaRPr lang="es-ES" dirty="0"/>
          </a:p>
        </p:txBody>
      </p:sp>
      <p:sp>
        <p:nvSpPr>
          <p:cNvPr id="13" name="12 CuadroTexto"/>
          <p:cNvSpPr txBox="1"/>
          <p:nvPr userDrawn="1"/>
        </p:nvSpPr>
        <p:spPr>
          <a:xfrm>
            <a:off x="5321517" y="1742486"/>
            <a:ext cx="1015021" cy="415498"/>
          </a:xfrm>
          <a:prstGeom prst="rect">
            <a:avLst/>
          </a:prstGeom>
          <a:noFill/>
        </p:spPr>
        <p:txBody>
          <a:bodyPr wrap="none" rtlCol="0" anchor="ctr">
            <a:spAutoFit/>
          </a:bodyPr>
          <a:lstStyle/>
          <a:p>
            <a:pPr algn="r"/>
            <a:r>
              <a:rPr lang="es-ES" sz="2100" b="1" dirty="0">
                <a:latin typeface="+mn-lt"/>
              </a:rPr>
              <a:t>Sesión</a:t>
            </a:r>
          </a:p>
        </p:txBody>
      </p:sp>
      <p:sp>
        <p:nvSpPr>
          <p:cNvPr id="5" name="4 Marcador de texto"/>
          <p:cNvSpPr>
            <a:spLocks noGrp="1"/>
          </p:cNvSpPr>
          <p:nvPr>
            <p:ph type="body" sz="quarter" idx="16" hasCustomPrompt="1"/>
          </p:nvPr>
        </p:nvSpPr>
        <p:spPr>
          <a:xfrm>
            <a:off x="6336537" y="1734761"/>
            <a:ext cx="3440573" cy="454752"/>
          </a:xfrm>
        </p:spPr>
        <p:txBody>
          <a:bodyPr anchor="ctr">
            <a:normAutofit/>
          </a:bodyPr>
          <a:lstStyle>
            <a:lvl1pPr marL="0" indent="0">
              <a:buNone/>
              <a:defRPr sz="1800" b="1">
                <a:latin typeface="+mn-lt"/>
              </a:defRPr>
            </a:lvl1pPr>
          </a:lstStyle>
          <a:p>
            <a:pPr lvl="0"/>
            <a:r>
              <a:rPr lang="es-ES" dirty="0"/>
              <a:t>Número de Sesión</a:t>
            </a:r>
          </a:p>
        </p:txBody>
      </p:sp>
      <p:pic>
        <p:nvPicPr>
          <p:cNvPr id="2" name="6 Imagen">
            <a:extLst>
              <a:ext uri="{FF2B5EF4-FFF2-40B4-BE49-F238E27FC236}">
                <a16:creationId xmlns:a16="http://schemas.microsoft.com/office/drawing/2014/main" id="{6115F93F-54A9-6916-B962-33F87BAC10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2085" y="29753"/>
            <a:ext cx="4326015" cy="633413"/>
          </a:xfrm>
          <a:prstGeom prst="rect">
            <a:avLst/>
          </a:prstGeom>
        </p:spPr>
      </p:pic>
    </p:spTree>
    <p:extLst>
      <p:ext uri="{BB962C8B-B14F-4D97-AF65-F5344CB8AC3E}">
        <p14:creationId xmlns:p14="http://schemas.microsoft.com/office/powerpoint/2010/main" val="11892269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 Lámina con dos títulos">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76188" y="704865"/>
            <a:ext cx="11839621" cy="452077"/>
          </a:xfrm>
        </p:spPr>
        <p:txBody>
          <a:bodyPr>
            <a:noAutofit/>
          </a:bodyPr>
          <a:lstStyle>
            <a:lvl1pPr algn="l">
              <a:defRPr sz="2800" b="1"/>
            </a:lvl1pPr>
          </a:lstStyle>
          <a:p>
            <a:r>
              <a:rPr lang="es-ES" dirty="0"/>
              <a:t>Haga clic para modificar el título</a:t>
            </a:r>
          </a:p>
        </p:txBody>
      </p:sp>
      <p:sp>
        <p:nvSpPr>
          <p:cNvPr id="8" name="2 Marcador de fecha"/>
          <p:cNvSpPr>
            <a:spLocks noGrp="1"/>
          </p:cNvSpPr>
          <p:nvPr>
            <p:ph type="dt" sz="half" idx="10"/>
          </p:nvPr>
        </p:nvSpPr>
        <p:spPr>
          <a:xfrm>
            <a:off x="335360" y="6448254"/>
            <a:ext cx="2844800" cy="365125"/>
          </a:xfrm>
        </p:spPr>
        <p:txBody>
          <a:bodyPr/>
          <a:lstStyle>
            <a:lvl1pPr>
              <a:defRPr sz="825" b="1">
                <a:latin typeface="+mn-lt"/>
              </a:defRPr>
            </a:lvl1pPr>
          </a:lstStyle>
          <a:p>
            <a:r>
              <a:rPr lang="es-ES"/>
              <a:t>Nombre del profesor</a:t>
            </a:r>
            <a:endParaRPr lang="es-ES" dirty="0"/>
          </a:p>
        </p:txBody>
      </p:sp>
      <p:sp>
        <p:nvSpPr>
          <p:cNvPr id="9" name="4 Marcador de número de diapositiva"/>
          <p:cNvSpPr>
            <a:spLocks noGrp="1"/>
          </p:cNvSpPr>
          <p:nvPr>
            <p:ph type="sldNum" sz="quarter" idx="12"/>
          </p:nvPr>
        </p:nvSpPr>
        <p:spPr>
          <a:xfrm>
            <a:off x="10992543" y="6448254"/>
            <a:ext cx="851396" cy="365125"/>
          </a:xfrm>
        </p:spPr>
        <p:txBody>
          <a:bodyPr/>
          <a:lstStyle>
            <a:lvl1pPr>
              <a:defRPr sz="825" b="1">
                <a:latin typeface="+mn-lt"/>
              </a:defRPr>
            </a:lvl1pPr>
          </a:lstStyle>
          <a:p>
            <a:fld id="{782A4607-9936-4E24-98A0-335039E24A0B}" type="slidenum">
              <a:rPr lang="es-ES" smtClean="0"/>
              <a:pPr/>
              <a:t>‹Nº›</a:t>
            </a:fld>
            <a:endParaRPr lang="es-ES"/>
          </a:p>
        </p:txBody>
      </p:sp>
      <p:sp>
        <p:nvSpPr>
          <p:cNvPr id="12" name="11 Marcador de texto"/>
          <p:cNvSpPr>
            <a:spLocks noGrp="1"/>
          </p:cNvSpPr>
          <p:nvPr>
            <p:ph type="body" sz="quarter" idx="13" hasCustomPrompt="1"/>
          </p:nvPr>
        </p:nvSpPr>
        <p:spPr>
          <a:xfrm>
            <a:off x="176188" y="1167618"/>
            <a:ext cx="11839621" cy="357703"/>
          </a:xfrm>
        </p:spPr>
        <p:txBody>
          <a:bodyPr anchor="ctr">
            <a:noAutofit/>
          </a:bodyPr>
          <a:lstStyle>
            <a:lvl1pPr marL="0" indent="0">
              <a:buNone/>
              <a:defRPr sz="2400" b="1"/>
            </a:lvl1pPr>
            <a:lvl2pPr>
              <a:defRPr sz="1800"/>
            </a:lvl2pPr>
            <a:lvl3pPr>
              <a:defRPr sz="1800"/>
            </a:lvl3pPr>
            <a:lvl4pPr>
              <a:defRPr sz="1800"/>
            </a:lvl4pPr>
            <a:lvl5pPr>
              <a:defRPr sz="1800"/>
            </a:lvl5pPr>
          </a:lstStyle>
          <a:p>
            <a:pPr lvl="0"/>
            <a:r>
              <a:rPr lang="es-ES" dirty="0"/>
              <a:t>Haga clic para modificar el segundo título</a:t>
            </a:r>
          </a:p>
        </p:txBody>
      </p:sp>
      <p:pic>
        <p:nvPicPr>
          <p:cNvPr id="3" name="Picture 2">
            <a:extLst>
              <a:ext uri="{FF2B5EF4-FFF2-40B4-BE49-F238E27FC236}">
                <a16:creationId xmlns:a16="http://schemas.microsoft.com/office/drawing/2014/main" id="{42AA3AD2-33A5-9FAB-E33E-47CE7A6DB22E}"/>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76190" y="26693"/>
            <a:ext cx="1163724" cy="594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2278462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3CA87D-07A4-48FF-CA7E-A3C9AC27B8CC}"/>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E1810496-F960-B711-0A12-2F351CAFBF5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3EADCDAC-36B9-338D-63CB-B3FE39B17224}"/>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5" name="Marcador de pie de página 4">
            <a:extLst>
              <a:ext uri="{FF2B5EF4-FFF2-40B4-BE49-F238E27FC236}">
                <a16:creationId xmlns:a16="http://schemas.microsoft.com/office/drawing/2014/main" id="{F3A915DA-8A40-32CC-87D5-3A232BB45A4D}"/>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2CD5BBF1-5D00-6177-35A1-F0AFB9F458C6}"/>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4002286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615864-3A4C-4D76-EC1A-049332A6A28B}"/>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4BE9CD46-33D5-0512-0BB0-96833278714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174FEF84-CD10-CBE9-A178-B6AD5B29775A}"/>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5" name="Marcador de pie de página 4">
            <a:extLst>
              <a:ext uri="{FF2B5EF4-FFF2-40B4-BE49-F238E27FC236}">
                <a16:creationId xmlns:a16="http://schemas.microsoft.com/office/drawing/2014/main" id="{4049BD55-13F8-9164-7744-B9946256697A}"/>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3AC0EF6-2851-2FBA-FA29-E088556AF037}"/>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1953277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6F32BD-32E9-ACD7-3D2C-50C0FDCA748E}"/>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F6C032A-778F-151F-21AE-6257D09894BE}"/>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20325D84-9A24-479A-C1AE-BD4847C74499}"/>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45B8ECA7-58D1-C0B2-8775-2FC3F3FB58E7}"/>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6" name="Marcador de pie de página 5">
            <a:extLst>
              <a:ext uri="{FF2B5EF4-FFF2-40B4-BE49-F238E27FC236}">
                <a16:creationId xmlns:a16="http://schemas.microsoft.com/office/drawing/2014/main" id="{B5D40F15-6A0A-B3A2-29D2-B70D64593C30}"/>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62E16356-191C-A505-F9BF-F0EEC176491D}"/>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3133167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D167D9-C641-E074-2825-F245C1A3342B}"/>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7FAF8BCF-7A2B-20B5-3A20-E692410120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DEBBD43-9F7D-D006-A274-4D1EA711A54A}"/>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40A18288-D120-85D8-B267-00506757A4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78AD825-918B-374F-58CA-436A877CB796}"/>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9E777E61-C787-8AE0-C603-14AE3A3B19EE}"/>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8" name="Marcador de pie de página 7">
            <a:extLst>
              <a:ext uri="{FF2B5EF4-FFF2-40B4-BE49-F238E27FC236}">
                <a16:creationId xmlns:a16="http://schemas.microsoft.com/office/drawing/2014/main" id="{ACF41BA5-D05B-5444-C2C5-05505BFB0285}"/>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119DD79B-D8AD-D15B-54CB-793B22201829}"/>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3058096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6EF393-0EDB-B9A3-0FE9-A009AB67CB6A}"/>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CC76FBA4-CFE8-62DC-B332-E63B0FC87A05}"/>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4" name="Marcador de pie de página 3">
            <a:extLst>
              <a:ext uri="{FF2B5EF4-FFF2-40B4-BE49-F238E27FC236}">
                <a16:creationId xmlns:a16="http://schemas.microsoft.com/office/drawing/2014/main" id="{DC444E89-1306-CEF1-ED93-D476118E5195}"/>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66C70849-819B-CE6E-2217-9A26348750C1}"/>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1413304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0521095-3380-75C9-58C7-21C03B432D51}"/>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3" name="Marcador de pie de página 2">
            <a:extLst>
              <a:ext uri="{FF2B5EF4-FFF2-40B4-BE49-F238E27FC236}">
                <a16:creationId xmlns:a16="http://schemas.microsoft.com/office/drawing/2014/main" id="{88F5F2A5-9D0F-3900-7371-E1C6356BF979}"/>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1148ACE1-CCFF-56A6-151E-7864F78F2B61}"/>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9888132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0940E7-0C0A-6C6F-0197-4B8EC1B4449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CCE98D37-3577-C92B-B61B-0E71F92E47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260A41B6-3F38-FE48-C599-0EA534E721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A53A4D3-A519-89B1-98B6-1BCDBB524D23}"/>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6" name="Marcador de pie de página 5">
            <a:extLst>
              <a:ext uri="{FF2B5EF4-FFF2-40B4-BE49-F238E27FC236}">
                <a16:creationId xmlns:a16="http://schemas.microsoft.com/office/drawing/2014/main" id="{511CAC38-B59B-9F73-8C34-474C158E5BA8}"/>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C9B7F9A6-547A-8772-8D17-0848AB582758}"/>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2713748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15291D-9A77-87E0-9888-6A8FCFF66B4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E79B647A-5F64-C1B5-67CC-6910B5586F9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BD0BAF72-A3FA-ED52-4FBF-A51C54336C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9FFD9A3-2002-4772-BEA1-9461913B9BC8}"/>
              </a:ext>
            </a:extLst>
          </p:cNvPr>
          <p:cNvSpPr>
            <a:spLocks noGrp="1"/>
          </p:cNvSpPr>
          <p:nvPr>
            <p:ph type="dt" sz="half" idx="10"/>
          </p:nvPr>
        </p:nvSpPr>
        <p:spPr/>
        <p:txBody>
          <a:bodyPr/>
          <a:lstStyle/>
          <a:p>
            <a:fld id="{98A1181D-FAA0-45C5-B8AD-A1D47C4052A2}" type="datetimeFigureOut">
              <a:rPr lang="es-ES" smtClean="0"/>
              <a:t>12/02/2025</a:t>
            </a:fld>
            <a:endParaRPr lang="es-ES"/>
          </a:p>
        </p:txBody>
      </p:sp>
      <p:sp>
        <p:nvSpPr>
          <p:cNvPr id="6" name="Marcador de pie de página 5">
            <a:extLst>
              <a:ext uri="{FF2B5EF4-FFF2-40B4-BE49-F238E27FC236}">
                <a16:creationId xmlns:a16="http://schemas.microsoft.com/office/drawing/2014/main" id="{71EF75CA-8F26-21B0-47A6-567E6078165D}"/>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8ABA933E-E567-50A4-D6C4-F792E6A00B4A}"/>
              </a:ext>
            </a:extLst>
          </p:cNvPr>
          <p:cNvSpPr>
            <a:spLocks noGrp="1"/>
          </p:cNvSpPr>
          <p:nvPr>
            <p:ph type="sldNum" sz="quarter" idx="12"/>
          </p:nvPr>
        </p:nvSpPr>
        <p:spPr/>
        <p:txBody>
          <a:bodyPr/>
          <a:lstStyle/>
          <a:p>
            <a:fld id="{E9410581-BDEC-40D7-9EA1-B1339621E9BC}" type="slidenum">
              <a:rPr lang="es-ES" smtClean="0"/>
              <a:t>‹Nº›</a:t>
            </a:fld>
            <a:endParaRPr lang="es-ES"/>
          </a:p>
        </p:txBody>
      </p:sp>
    </p:spTree>
    <p:extLst>
      <p:ext uri="{BB962C8B-B14F-4D97-AF65-F5344CB8AC3E}">
        <p14:creationId xmlns:p14="http://schemas.microsoft.com/office/powerpoint/2010/main" val="2118558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85CF8487-BD03-390C-3913-FA2268DE8B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4652E642-2237-BCDE-28C7-F16A9FBDD8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FB00A1A9-9E58-FE14-0984-30FE937600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8A1181D-FAA0-45C5-B8AD-A1D47C4052A2}" type="datetimeFigureOut">
              <a:rPr lang="es-ES" smtClean="0"/>
              <a:t>12/02/2025</a:t>
            </a:fld>
            <a:endParaRPr lang="es-ES"/>
          </a:p>
        </p:txBody>
      </p:sp>
      <p:sp>
        <p:nvSpPr>
          <p:cNvPr id="5" name="Marcador de pie de página 4">
            <a:extLst>
              <a:ext uri="{FF2B5EF4-FFF2-40B4-BE49-F238E27FC236}">
                <a16:creationId xmlns:a16="http://schemas.microsoft.com/office/drawing/2014/main" id="{5EB6241E-EB0A-E732-7EF9-A8F3BAF7AA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ES"/>
          </a:p>
        </p:txBody>
      </p:sp>
      <p:sp>
        <p:nvSpPr>
          <p:cNvPr id="6" name="Marcador de número de diapositiva 5">
            <a:extLst>
              <a:ext uri="{FF2B5EF4-FFF2-40B4-BE49-F238E27FC236}">
                <a16:creationId xmlns:a16="http://schemas.microsoft.com/office/drawing/2014/main" id="{3ACD2582-0008-608B-AA52-91FCE5B0AC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9410581-BDEC-40D7-9EA1-B1339621E9BC}" type="slidenum">
              <a:rPr lang="es-ES" smtClean="0"/>
              <a:t>‹Nº›</a:t>
            </a:fld>
            <a:endParaRPr lang="es-ES"/>
          </a:p>
        </p:txBody>
      </p:sp>
    </p:spTree>
    <p:extLst>
      <p:ext uri="{BB962C8B-B14F-4D97-AF65-F5344CB8AC3E}">
        <p14:creationId xmlns:p14="http://schemas.microsoft.com/office/powerpoint/2010/main" val="22105978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4.xml"/><Relationship Id="rId5" Type="http://schemas.openxmlformats.org/officeDocument/2006/relationships/image" Target="../media/image44.gif"/><Relationship Id="rId4" Type="http://schemas.openxmlformats.org/officeDocument/2006/relationships/image" Target="../media/image43.gif"/></Relationships>
</file>

<file path=ppt/slides/_rels/slide32.xml.rels><?xml version="1.0" encoding="UTF-8" standalone="yes"?>
<Relationships xmlns="http://schemas.openxmlformats.org/package/2006/relationships"><Relationship Id="rId2" Type="http://schemas.openxmlformats.org/officeDocument/2006/relationships/image" Target="../media/image45.gif"/><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gif"/><Relationship Id="rId1" Type="http://schemas.openxmlformats.org/officeDocument/2006/relationships/slideLayout" Target="../slideLayouts/slideLayout14.xml"/><Relationship Id="rId5" Type="http://schemas.openxmlformats.org/officeDocument/2006/relationships/image" Target="../media/image50.png"/><Relationship Id="rId4" Type="http://schemas.openxmlformats.org/officeDocument/2006/relationships/image" Target="../media/image4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5.png"/></Relationships>
</file>

<file path=ppt/slides/_rels/slide4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3C4AC262-AE1E-1B8C-70FC-2B89AD5EE1D1}"/>
              </a:ext>
            </a:extLst>
          </p:cNvPr>
          <p:cNvSpPr>
            <a:spLocks noGrp="1"/>
          </p:cNvSpPr>
          <p:nvPr>
            <p:ph type="body" sz="quarter" idx="12"/>
          </p:nvPr>
        </p:nvSpPr>
        <p:spPr/>
        <p:txBody>
          <a:bodyPr/>
          <a:lstStyle/>
          <a:p>
            <a:r>
              <a:rPr lang="es-ES" dirty="0"/>
              <a:t>Computer Vision</a:t>
            </a:r>
          </a:p>
        </p:txBody>
      </p:sp>
      <p:sp>
        <p:nvSpPr>
          <p:cNvPr id="6" name="Marcador de texto 5">
            <a:extLst>
              <a:ext uri="{FF2B5EF4-FFF2-40B4-BE49-F238E27FC236}">
                <a16:creationId xmlns:a16="http://schemas.microsoft.com/office/drawing/2014/main" id="{6EB005A1-548F-70B5-303A-F102361356E5}"/>
              </a:ext>
            </a:extLst>
          </p:cNvPr>
          <p:cNvSpPr>
            <a:spLocks noGrp="1"/>
          </p:cNvSpPr>
          <p:nvPr>
            <p:ph type="body" sz="quarter" idx="13"/>
          </p:nvPr>
        </p:nvSpPr>
        <p:spPr/>
        <p:txBody>
          <a:bodyPr/>
          <a:lstStyle/>
          <a:p>
            <a:r>
              <a:rPr lang="es-ES" dirty="0"/>
              <a:t>Rubén Ferreiroa</a:t>
            </a:r>
          </a:p>
        </p:txBody>
      </p:sp>
    </p:spTree>
    <p:extLst>
      <p:ext uri="{BB962C8B-B14F-4D97-AF65-F5344CB8AC3E}">
        <p14:creationId xmlns:p14="http://schemas.microsoft.com/office/powerpoint/2010/main" val="884709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15E4F0-795C-8FD5-F10C-72AAD8E381B0}"/>
              </a:ext>
            </a:extLst>
          </p:cNvPr>
          <p:cNvSpPr>
            <a:spLocks noGrp="1"/>
          </p:cNvSpPr>
          <p:nvPr>
            <p:ph type="title"/>
          </p:nvPr>
        </p:nvSpPr>
        <p:spPr/>
        <p:txBody>
          <a:bodyPr/>
          <a:lstStyle/>
          <a:p>
            <a:r>
              <a:rPr lang="es-ES" dirty="0"/>
              <a:t>Frecuency Spectra - Series</a:t>
            </a:r>
          </a:p>
        </p:txBody>
      </p:sp>
      <p:pic>
        <p:nvPicPr>
          <p:cNvPr id="5" name="Imagen 4">
            <a:extLst>
              <a:ext uri="{FF2B5EF4-FFF2-40B4-BE49-F238E27FC236}">
                <a16:creationId xmlns:a16="http://schemas.microsoft.com/office/drawing/2014/main" id="{621F2F5F-4A7C-6D2F-C136-B9422710E380}"/>
              </a:ext>
            </a:extLst>
          </p:cNvPr>
          <p:cNvPicPr>
            <a:picLocks noChangeAspect="1"/>
          </p:cNvPicPr>
          <p:nvPr/>
        </p:nvPicPr>
        <p:blipFill>
          <a:blip r:embed="rId2"/>
          <a:stretch>
            <a:fillRect/>
          </a:stretch>
        </p:blipFill>
        <p:spPr>
          <a:xfrm>
            <a:off x="1454526" y="1390136"/>
            <a:ext cx="8365038" cy="4881009"/>
          </a:xfrm>
          <a:prstGeom prst="rect">
            <a:avLst/>
          </a:prstGeom>
        </p:spPr>
      </p:pic>
    </p:spTree>
    <p:extLst>
      <p:ext uri="{BB962C8B-B14F-4D97-AF65-F5344CB8AC3E}">
        <p14:creationId xmlns:p14="http://schemas.microsoft.com/office/powerpoint/2010/main" val="30680595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5FB346-C693-E650-C4AD-E636F04142C2}"/>
              </a:ext>
            </a:extLst>
          </p:cNvPr>
          <p:cNvSpPr>
            <a:spLocks noGrp="1"/>
          </p:cNvSpPr>
          <p:nvPr>
            <p:ph type="title"/>
          </p:nvPr>
        </p:nvSpPr>
        <p:spPr/>
        <p:txBody>
          <a:bodyPr/>
          <a:lstStyle/>
          <a:p>
            <a:r>
              <a:rPr lang="es-ES" dirty="0"/>
              <a:t>Frecuency Spectra - Series</a:t>
            </a:r>
          </a:p>
        </p:txBody>
      </p:sp>
      <p:pic>
        <p:nvPicPr>
          <p:cNvPr id="5" name="Imagen 4">
            <a:extLst>
              <a:ext uri="{FF2B5EF4-FFF2-40B4-BE49-F238E27FC236}">
                <a16:creationId xmlns:a16="http://schemas.microsoft.com/office/drawing/2014/main" id="{641B92DD-9630-AF75-3374-18FBEE0A2605}"/>
              </a:ext>
            </a:extLst>
          </p:cNvPr>
          <p:cNvPicPr>
            <a:picLocks noChangeAspect="1"/>
          </p:cNvPicPr>
          <p:nvPr/>
        </p:nvPicPr>
        <p:blipFill>
          <a:blip r:embed="rId2"/>
          <a:stretch>
            <a:fillRect/>
          </a:stretch>
        </p:blipFill>
        <p:spPr>
          <a:xfrm>
            <a:off x="1685050" y="1156942"/>
            <a:ext cx="7961109" cy="4715302"/>
          </a:xfrm>
          <a:prstGeom prst="rect">
            <a:avLst/>
          </a:prstGeom>
        </p:spPr>
      </p:pic>
    </p:spTree>
    <p:extLst>
      <p:ext uri="{BB962C8B-B14F-4D97-AF65-F5344CB8AC3E}">
        <p14:creationId xmlns:p14="http://schemas.microsoft.com/office/powerpoint/2010/main" val="319647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432E3B-F66F-263D-FACA-E15988502C54}"/>
              </a:ext>
            </a:extLst>
          </p:cNvPr>
          <p:cNvSpPr>
            <a:spLocks noGrp="1"/>
          </p:cNvSpPr>
          <p:nvPr>
            <p:ph type="title"/>
          </p:nvPr>
        </p:nvSpPr>
        <p:spPr/>
        <p:txBody>
          <a:bodyPr/>
          <a:lstStyle/>
          <a:p>
            <a:r>
              <a:rPr lang="es-ES" dirty="0"/>
              <a:t>Frecuency Spectra - Series</a:t>
            </a:r>
          </a:p>
        </p:txBody>
      </p:sp>
      <p:pic>
        <p:nvPicPr>
          <p:cNvPr id="5" name="Imagen 4">
            <a:extLst>
              <a:ext uri="{FF2B5EF4-FFF2-40B4-BE49-F238E27FC236}">
                <a16:creationId xmlns:a16="http://schemas.microsoft.com/office/drawing/2014/main" id="{42534B3B-504F-6D6D-70A2-64B6BF731604}"/>
              </a:ext>
            </a:extLst>
          </p:cNvPr>
          <p:cNvPicPr>
            <a:picLocks noChangeAspect="1"/>
          </p:cNvPicPr>
          <p:nvPr/>
        </p:nvPicPr>
        <p:blipFill>
          <a:blip r:embed="rId2"/>
          <a:stretch>
            <a:fillRect/>
          </a:stretch>
        </p:blipFill>
        <p:spPr>
          <a:xfrm>
            <a:off x="1890215" y="1530623"/>
            <a:ext cx="7656394" cy="4191915"/>
          </a:xfrm>
          <a:prstGeom prst="rect">
            <a:avLst/>
          </a:prstGeom>
        </p:spPr>
      </p:pic>
    </p:spTree>
    <p:extLst>
      <p:ext uri="{BB962C8B-B14F-4D97-AF65-F5344CB8AC3E}">
        <p14:creationId xmlns:p14="http://schemas.microsoft.com/office/powerpoint/2010/main" val="2714035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17281E-3320-581F-AFCC-5B7641E8E3CB}"/>
              </a:ext>
            </a:extLst>
          </p:cNvPr>
          <p:cNvSpPr>
            <a:spLocks noGrp="1"/>
          </p:cNvSpPr>
          <p:nvPr>
            <p:ph type="title"/>
          </p:nvPr>
        </p:nvSpPr>
        <p:spPr/>
        <p:txBody>
          <a:bodyPr/>
          <a:lstStyle/>
          <a:p>
            <a:r>
              <a:rPr lang="es-ES" dirty="0"/>
              <a:t>Frecuency Spectra- Series</a:t>
            </a:r>
          </a:p>
        </p:txBody>
      </p:sp>
      <p:pic>
        <p:nvPicPr>
          <p:cNvPr id="5" name="Imagen 4">
            <a:extLst>
              <a:ext uri="{FF2B5EF4-FFF2-40B4-BE49-F238E27FC236}">
                <a16:creationId xmlns:a16="http://schemas.microsoft.com/office/drawing/2014/main" id="{BB6396B7-5F82-3ED1-C359-E90B012676C4}"/>
              </a:ext>
            </a:extLst>
          </p:cNvPr>
          <p:cNvPicPr>
            <a:picLocks noChangeAspect="1"/>
          </p:cNvPicPr>
          <p:nvPr/>
        </p:nvPicPr>
        <p:blipFill>
          <a:blip r:embed="rId2"/>
          <a:stretch>
            <a:fillRect/>
          </a:stretch>
        </p:blipFill>
        <p:spPr>
          <a:xfrm>
            <a:off x="1105469" y="1156942"/>
            <a:ext cx="9171296" cy="5043897"/>
          </a:xfrm>
          <a:prstGeom prst="rect">
            <a:avLst/>
          </a:prstGeom>
        </p:spPr>
      </p:pic>
    </p:spTree>
    <p:extLst>
      <p:ext uri="{BB962C8B-B14F-4D97-AF65-F5344CB8AC3E}">
        <p14:creationId xmlns:p14="http://schemas.microsoft.com/office/powerpoint/2010/main" val="3770344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CBBE65-8E26-B902-811C-4FE5EB228D3F}"/>
              </a:ext>
            </a:extLst>
          </p:cNvPr>
          <p:cNvSpPr>
            <a:spLocks noGrp="1"/>
          </p:cNvSpPr>
          <p:nvPr>
            <p:ph type="title"/>
          </p:nvPr>
        </p:nvSpPr>
        <p:spPr/>
        <p:txBody>
          <a:bodyPr/>
          <a:lstStyle/>
          <a:p>
            <a:r>
              <a:rPr lang="es-ES" dirty="0"/>
              <a:t>Frecuency Spectra - Series</a:t>
            </a:r>
          </a:p>
        </p:txBody>
      </p:sp>
      <p:pic>
        <p:nvPicPr>
          <p:cNvPr id="5" name="Imagen 4">
            <a:extLst>
              <a:ext uri="{FF2B5EF4-FFF2-40B4-BE49-F238E27FC236}">
                <a16:creationId xmlns:a16="http://schemas.microsoft.com/office/drawing/2014/main" id="{4A2D7CB1-C5C8-1688-BB01-C7C004EB77EB}"/>
              </a:ext>
            </a:extLst>
          </p:cNvPr>
          <p:cNvPicPr>
            <a:picLocks noChangeAspect="1"/>
          </p:cNvPicPr>
          <p:nvPr/>
        </p:nvPicPr>
        <p:blipFill>
          <a:blip r:embed="rId2"/>
          <a:stretch>
            <a:fillRect/>
          </a:stretch>
        </p:blipFill>
        <p:spPr>
          <a:xfrm>
            <a:off x="1376938" y="1329298"/>
            <a:ext cx="8428980" cy="4750778"/>
          </a:xfrm>
          <a:prstGeom prst="rect">
            <a:avLst/>
          </a:prstGeom>
        </p:spPr>
      </p:pic>
    </p:spTree>
    <p:extLst>
      <p:ext uri="{BB962C8B-B14F-4D97-AF65-F5344CB8AC3E}">
        <p14:creationId xmlns:p14="http://schemas.microsoft.com/office/powerpoint/2010/main" val="12252438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D87199-EA3C-DB55-C0AF-772012CD6151}"/>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A944E44-3344-D19D-CB96-99256B78B968}"/>
              </a:ext>
            </a:extLst>
          </p:cNvPr>
          <p:cNvSpPr>
            <a:spLocks noGrp="1"/>
          </p:cNvSpPr>
          <p:nvPr>
            <p:ph type="title"/>
          </p:nvPr>
        </p:nvSpPr>
        <p:spPr/>
        <p:txBody>
          <a:bodyPr/>
          <a:lstStyle/>
          <a:p>
            <a:r>
              <a:rPr lang="es-ES" dirty="0"/>
              <a:t>Fourier Series</a:t>
            </a:r>
          </a:p>
        </p:txBody>
      </p:sp>
      <p:sp>
        <p:nvSpPr>
          <p:cNvPr id="3" name="Marcador de fecha 2">
            <a:extLst>
              <a:ext uri="{FF2B5EF4-FFF2-40B4-BE49-F238E27FC236}">
                <a16:creationId xmlns:a16="http://schemas.microsoft.com/office/drawing/2014/main" id="{D1883BCE-C8D1-34C2-1FA2-1247A1DF977E}"/>
              </a:ext>
            </a:extLst>
          </p:cNvPr>
          <p:cNvSpPr>
            <a:spLocks noGrp="1"/>
          </p:cNvSpPr>
          <p:nvPr>
            <p:ph type="dt" sz="half" idx="10"/>
          </p:nvPr>
        </p:nvSpPr>
        <p:spPr/>
        <p:txBody>
          <a:bodyPr/>
          <a:lstStyle/>
          <a:p>
            <a:r>
              <a:rPr lang="es-ES"/>
              <a:t>Nombre del profesor</a:t>
            </a:r>
            <a:endParaRPr lang="es-ES" dirty="0"/>
          </a:p>
        </p:txBody>
      </p:sp>
      <p:sp>
        <p:nvSpPr>
          <p:cNvPr id="4" name="Marcador de número de diapositiva 3">
            <a:extLst>
              <a:ext uri="{FF2B5EF4-FFF2-40B4-BE49-F238E27FC236}">
                <a16:creationId xmlns:a16="http://schemas.microsoft.com/office/drawing/2014/main" id="{9367293E-B3E6-1363-684E-95A5186CE763}"/>
              </a:ext>
            </a:extLst>
          </p:cNvPr>
          <p:cNvSpPr>
            <a:spLocks noGrp="1"/>
          </p:cNvSpPr>
          <p:nvPr>
            <p:ph type="sldNum" sz="quarter" idx="12"/>
          </p:nvPr>
        </p:nvSpPr>
        <p:spPr/>
        <p:txBody>
          <a:bodyPr/>
          <a:lstStyle/>
          <a:p>
            <a:fld id="{782A4607-9936-4E24-98A0-335039E24A0B}" type="slidenum">
              <a:rPr lang="es-ES" smtClean="0"/>
              <a:pPr/>
              <a:t>15</a:t>
            </a:fld>
            <a:endParaRPr lang="es-ES"/>
          </a:p>
        </p:txBody>
      </p:sp>
      <p:pic>
        <p:nvPicPr>
          <p:cNvPr id="6" name="Imagen 5">
            <a:extLst>
              <a:ext uri="{FF2B5EF4-FFF2-40B4-BE49-F238E27FC236}">
                <a16:creationId xmlns:a16="http://schemas.microsoft.com/office/drawing/2014/main" id="{B75A86F8-B2B7-3849-344E-5DCD965F65BA}"/>
              </a:ext>
            </a:extLst>
          </p:cNvPr>
          <p:cNvPicPr>
            <a:picLocks noChangeAspect="1"/>
          </p:cNvPicPr>
          <p:nvPr/>
        </p:nvPicPr>
        <p:blipFill>
          <a:blip r:embed="rId2"/>
          <a:stretch>
            <a:fillRect/>
          </a:stretch>
        </p:blipFill>
        <p:spPr>
          <a:xfrm>
            <a:off x="1757760" y="1207827"/>
            <a:ext cx="7631471" cy="4847890"/>
          </a:xfrm>
          <a:prstGeom prst="rect">
            <a:avLst/>
          </a:prstGeom>
        </p:spPr>
      </p:pic>
    </p:spTree>
    <p:extLst>
      <p:ext uri="{BB962C8B-B14F-4D97-AF65-F5344CB8AC3E}">
        <p14:creationId xmlns:p14="http://schemas.microsoft.com/office/powerpoint/2010/main" val="20169700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A9D145-6BDC-23FB-8CC4-1B574ABFB310}"/>
              </a:ext>
            </a:extLst>
          </p:cNvPr>
          <p:cNvSpPr>
            <a:spLocks noGrp="1"/>
          </p:cNvSpPr>
          <p:nvPr>
            <p:ph type="title"/>
          </p:nvPr>
        </p:nvSpPr>
        <p:spPr/>
        <p:txBody>
          <a:bodyPr/>
          <a:lstStyle/>
          <a:p>
            <a:r>
              <a:rPr lang="es-ES" dirty="0"/>
              <a:t>Frecuency Spectra - Series </a:t>
            </a:r>
          </a:p>
        </p:txBody>
      </p:sp>
      <p:pic>
        <p:nvPicPr>
          <p:cNvPr id="5" name="Imagen 4">
            <a:extLst>
              <a:ext uri="{FF2B5EF4-FFF2-40B4-BE49-F238E27FC236}">
                <a16:creationId xmlns:a16="http://schemas.microsoft.com/office/drawing/2014/main" id="{5445297A-1A5E-3CAC-76E1-61F1354971B4}"/>
              </a:ext>
            </a:extLst>
          </p:cNvPr>
          <p:cNvPicPr>
            <a:picLocks noChangeAspect="1"/>
          </p:cNvPicPr>
          <p:nvPr/>
        </p:nvPicPr>
        <p:blipFill>
          <a:blip r:embed="rId2"/>
          <a:srcRect t="12519"/>
          <a:stretch/>
        </p:blipFill>
        <p:spPr>
          <a:xfrm>
            <a:off x="1558334" y="1473434"/>
            <a:ext cx="8460572" cy="4836650"/>
          </a:xfrm>
          <a:prstGeom prst="rect">
            <a:avLst/>
          </a:prstGeom>
        </p:spPr>
      </p:pic>
    </p:spTree>
    <p:extLst>
      <p:ext uri="{BB962C8B-B14F-4D97-AF65-F5344CB8AC3E}">
        <p14:creationId xmlns:p14="http://schemas.microsoft.com/office/powerpoint/2010/main" val="21854743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662C6EC-F2A5-F6A2-72CA-90225644FB1B}"/>
              </a:ext>
            </a:extLst>
          </p:cNvPr>
          <p:cNvSpPr>
            <a:spLocks noGrp="1"/>
          </p:cNvSpPr>
          <p:nvPr>
            <p:ph type="title"/>
          </p:nvPr>
        </p:nvSpPr>
        <p:spPr/>
        <p:txBody>
          <a:bodyPr/>
          <a:lstStyle/>
          <a:p>
            <a:r>
              <a:rPr lang="es-ES" dirty="0"/>
              <a:t>Fourier Series</a:t>
            </a:r>
          </a:p>
        </p:txBody>
      </p:sp>
      <p:pic>
        <p:nvPicPr>
          <p:cNvPr id="5" name="Imagen 4">
            <a:extLst>
              <a:ext uri="{FF2B5EF4-FFF2-40B4-BE49-F238E27FC236}">
                <a16:creationId xmlns:a16="http://schemas.microsoft.com/office/drawing/2014/main" id="{0B4FE971-4494-D20E-7483-C69B62924088}"/>
              </a:ext>
            </a:extLst>
          </p:cNvPr>
          <p:cNvPicPr>
            <a:picLocks noChangeAspect="1"/>
          </p:cNvPicPr>
          <p:nvPr/>
        </p:nvPicPr>
        <p:blipFill>
          <a:blip r:embed="rId2"/>
          <a:stretch>
            <a:fillRect/>
          </a:stretch>
        </p:blipFill>
        <p:spPr>
          <a:xfrm>
            <a:off x="2007930" y="1371600"/>
            <a:ext cx="7822636" cy="5026741"/>
          </a:xfrm>
          <a:prstGeom prst="rect">
            <a:avLst/>
          </a:prstGeom>
        </p:spPr>
      </p:pic>
    </p:spTree>
    <p:extLst>
      <p:ext uri="{BB962C8B-B14F-4D97-AF65-F5344CB8AC3E}">
        <p14:creationId xmlns:p14="http://schemas.microsoft.com/office/powerpoint/2010/main" val="41755238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3DBA1C-14C1-D7A0-FF57-BE9F9B8BF5AD}"/>
              </a:ext>
            </a:extLst>
          </p:cNvPr>
          <p:cNvSpPr>
            <a:spLocks noGrp="1"/>
          </p:cNvSpPr>
          <p:nvPr>
            <p:ph type="title"/>
          </p:nvPr>
        </p:nvSpPr>
        <p:spPr/>
        <p:txBody>
          <a:bodyPr/>
          <a:lstStyle/>
          <a:p>
            <a:r>
              <a:rPr lang="es-ES" dirty="0"/>
              <a:t>Frecuency </a:t>
            </a:r>
            <a:r>
              <a:rPr lang="es-ES" dirty="0" err="1"/>
              <a:t>Representation</a:t>
            </a:r>
            <a:r>
              <a:rPr lang="es-ES" dirty="0"/>
              <a:t> of </a:t>
            </a:r>
            <a:r>
              <a:rPr lang="es-ES" dirty="0" err="1"/>
              <a:t>Signal</a:t>
            </a:r>
            <a:endParaRPr lang="es-ES" dirty="0"/>
          </a:p>
        </p:txBody>
      </p:sp>
      <p:pic>
        <p:nvPicPr>
          <p:cNvPr id="5" name="Imagen 4">
            <a:extLst>
              <a:ext uri="{FF2B5EF4-FFF2-40B4-BE49-F238E27FC236}">
                <a16:creationId xmlns:a16="http://schemas.microsoft.com/office/drawing/2014/main" id="{79332F2D-24D1-1D01-0AA6-E15992B2C7BD}"/>
              </a:ext>
            </a:extLst>
          </p:cNvPr>
          <p:cNvPicPr>
            <a:picLocks noChangeAspect="1"/>
          </p:cNvPicPr>
          <p:nvPr/>
        </p:nvPicPr>
        <p:blipFill>
          <a:blip r:embed="rId2"/>
          <a:stretch>
            <a:fillRect/>
          </a:stretch>
        </p:blipFill>
        <p:spPr>
          <a:xfrm>
            <a:off x="1639946" y="1473194"/>
            <a:ext cx="7599589" cy="4929268"/>
          </a:xfrm>
          <a:prstGeom prst="rect">
            <a:avLst/>
          </a:prstGeom>
        </p:spPr>
      </p:pic>
    </p:spTree>
    <p:extLst>
      <p:ext uri="{BB962C8B-B14F-4D97-AF65-F5344CB8AC3E}">
        <p14:creationId xmlns:p14="http://schemas.microsoft.com/office/powerpoint/2010/main" val="11278865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889077-18AD-11E2-26EA-174278C23B05}"/>
              </a:ext>
            </a:extLst>
          </p:cNvPr>
          <p:cNvSpPr>
            <a:spLocks noGrp="1"/>
          </p:cNvSpPr>
          <p:nvPr>
            <p:ph type="title"/>
          </p:nvPr>
        </p:nvSpPr>
        <p:spPr/>
        <p:txBody>
          <a:bodyPr/>
          <a:lstStyle/>
          <a:p>
            <a:r>
              <a:rPr lang="es-ES" dirty="0"/>
              <a:t>Fourier Transform (FT)</a:t>
            </a:r>
          </a:p>
        </p:txBody>
      </p:sp>
      <p:sp>
        <p:nvSpPr>
          <p:cNvPr id="6" name="CuadroTexto 5">
            <a:extLst>
              <a:ext uri="{FF2B5EF4-FFF2-40B4-BE49-F238E27FC236}">
                <a16:creationId xmlns:a16="http://schemas.microsoft.com/office/drawing/2014/main" id="{94284F59-E2FE-F4CA-A109-6ED2CE95B15A}"/>
              </a:ext>
            </a:extLst>
          </p:cNvPr>
          <p:cNvSpPr txBox="1"/>
          <p:nvPr/>
        </p:nvSpPr>
        <p:spPr>
          <a:xfrm>
            <a:off x="504967" y="1412543"/>
            <a:ext cx="11000096" cy="830997"/>
          </a:xfrm>
          <a:prstGeom prst="rect">
            <a:avLst/>
          </a:prstGeom>
          <a:noFill/>
        </p:spPr>
        <p:txBody>
          <a:bodyPr wrap="square" rtlCol="0">
            <a:spAutoFit/>
          </a:bodyPr>
          <a:lstStyle/>
          <a:p>
            <a:r>
              <a:rPr lang="en-US" sz="2400" dirty="0"/>
              <a:t>We want to understand the frequency ω of our signal. So, let’s reparametrize the signal by ω instead of x:</a:t>
            </a:r>
            <a:endParaRPr lang="es-ES" sz="2400" dirty="0"/>
          </a:p>
        </p:txBody>
      </p:sp>
      <p:pic>
        <p:nvPicPr>
          <p:cNvPr id="8" name="Imagen 7">
            <a:extLst>
              <a:ext uri="{FF2B5EF4-FFF2-40B4-BE49-F238E27FC236}">
                <a16:creationId xmlns:a16="http://schemas.microsoft.com/office/drawing/2014/main" id="{BB72FE75-2F3E-CB77-BD10-5E06D59A1C61}"/>
              </a:ext>
            </a:extLst>
          </p:cNvPr>
          <p:cNvPicPr>
            <a:picLocks noChangeAspect="1"/>
          </p:cNvPicPr>
          <p:nvPr/>
        </p:nvPicPr>
        <p:blipFill>
          <a:blip r:embed="rId2"/>
          <a:stretch>
            <a:fillRect/>
          </a:stretch>
        </p:blipFill>
        <p:spPr>
          <a:xfrm>
            <a:off x="1894291" y="2499141"/>
            <a:ext cx="7236062" cy="1244095"/>
          </a:xfrm>
          <a:prstGeom prst="rect">
            <a:avLst/>
          </a:prstGeom>
        </p:spPr>
      </p:pic>
      <p:sp>
        <p:nvSpPr>
          <p:cNvPr id="9" name="CuadroTexto 8">
            <a:extLst>
              <a:ext uri="{FF2B5EF4-FFF2-40B4-BE49-F238E27FC236}">
                <a16:creationId xmlns:a16="http://schemas.microsoft.com/office/drawing/2014/main" id="{12437BE0-5B27-8B79-25C2-E7C732BB2484}"/>
              </a:ext>
            </a:extLst>
          </p:cNvPr>
          <p:cNvSpPr txBox="1"/>
          <p:nvPr/>
        </p:nvSpPr>
        <p:spPr>
          <a:xfrm>
            <a:off x="648269" y="4121624"/>
            <a:ext cx="10856794" cy="830997"/>
          </a:xfrm>
          <a:prstGeom prst="rect">
            <a:avLst/>
          </a:prstGeom>
          <a:noFill/>
        </p:spPr>
        <p:txBody>
          <a:bodyPr wrap="square" rtlCol="0">
            <a:spAutoFit/>
          </a:bodyPr>
          <a:lstStyle/>
          <a:p>
            <a:pPr algn="just"/>
            <a:r>
              <a:rPr lang="en-US" sz="2400" dirty="0"/>
              <a:t>For every ω from 0 to inf (actually –inf to inf), F(ω) holds the amplitude A and phase φ of the corresponding sine </a:t>
            </a:r>
            <a:endParaRPr lang="es-ES" sz="2400" dirty="0"/>
          </a:p>
        </p:txBody>
      </p:sp>
    </p:spTree>
    <p:extLst>
      <p:ext uri="{BB962C8B-B14F-4D97-AF65-F5344CB8AC3E}">
        <p14:creationId xmlns:p14="http://schemas.microsoft.com/office/powerpoint/2010/main" val="2657059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 Imagen"/>
          <p:cNvPicPr>
            <a:picLocks noChangeAspect="1"/>
          </p:cNvPicPr>
          <p:nvPr/>
        </p:nvPicPr>
        <p:blipFill>
          <a:blip r:embed="rId3" cstate="print">
            <a:grayscl/>
            <a:extLst>
              <a:ext uri="{28A0092B-C50C-407E-A947-70E740481C1C}">
                <a14:useLocalDpi xmlns:a14="http://schemas.microsoft.com/office/drawing/2010/main" val="0"/>
              </a:ext>
            </a:extLst>
          </a:blip>
          <a:stretch>
            <a:fillRect/>
          </a:stretch>
        </p:blipFill>
        <p:spPr>
          <a:xfrm>
            <a:off x="5609946" y="1059882"/>
            <a:ext cx="964965" cy="964965"/>
          </a:xfrm>
          <a:prstGeom prst="rect">
            <a:avLst/>
          </a:prstGeom>
        </p:spPr>
      </p:pic>
      <p:sp>
        <p:nvSpPr>
          <p:cNvPr id="7" name="6 Marcador de fecha"/>
          <p:cNvSpPr>
            <a:spLocks noGrp="1"/>
          </p:cNvSpPr>
          <p:nvPr>
            <p:ph type="dt" sz="half" idx="10"/>
          </p:nvPr>
        </p:nvSpPr>
        <p:spPr/>
        <p:txBody>
          <a:bodyPr/>
          <a:lstStyle/>
          <a:p>
            <a:r>
              <a:rPr lang="es-ES"/>
              <a:t>Nombre del profesor</a:t>
            </a:r>
            <a:endParaRPr lang="es-ES" dirty="0"/>
          </a:p>
        </p:txBody>
      </p:sp>
      <p:grpSp>
        <p:nvGrpSpPr>
          <p:cNvPr id="16" name="15 Grupo"/>
          <p:cNvGrpSpPr/>
          <p:nvPr/>
        </p:nvGrpSpPr>
        <p:grpSpPr>
          <a:xfrm>
            <a:off x="2509962" y="4023069"/>
            <a:ext cx="807083" cy="1480329"/>
            <a:chOff x="3175273" y="1589719"/>
            <a:chExt cx="1076111" cy="1973772"/>
          </a:xfrm>
        </p:grpSpPr>
        <p:pic>
          <p:nvPicPr>
            <p:cNvPr id="2057" name="Picture 9"/>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175273" y="1589719"/>
              <a:ext cx="1076111" cy="1973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344268" y="2276561"/>
              <a:ext cx="738120" cy="4326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7" name="16 Grupo"/>
          <p:cNvGrpSpPr/>
          <p:nvPr/>
        </p:nvGrpSpPr>
        <p:grpSpPr>
          <a:xfrm>
            <a:off x="3384199" y="4026086"/>
            <a:ext cx="1275011" cy="1500398"/>
            <a:chOff x="4235694" y="1593738"/>
            <a:chExt cx="1700014" cy="2000531"/>
          </a:xfrm>
        </p:grpSpPr>
        <p:pic>
          <p:nvPicPr>
            <p:cNvPr id="1026"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35694" y="1593738"/>
              <a:ext cx="1700014" cy="17000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4 CuadroTexto"/>
            <p:cNvSpPr txBox="1"/>
            <p:nvPr/>
          </p:nvSpPr>
          <p:spPr>
            <a:xfrm>
              <a:off x="4404265" y="3255714"/>
              <a:ext cx="1513662" cy="338555"/>
            </a:xfrm>
            <a:prstGeom prst="rect">
              <a:avLst/>
            </a:prstGeom>
            <a:noFill/>
          </p:spPr>
          <p:txBody>
            <a:bodyPr wrap="none" rtlCol="0">
              <a:spAutoFit/>
            </a:bodyPr>
            <a:lstStyle/>
            <a:p>
              <a:r>
                <a:rPr lang="es-ES" sz="1050" b="1" dirty="0"/>
                <a:t>Aula Virtual UIE</a:t>
              </a:r>
            </a:p>
          </p:txBody>
        </p:sp>
        <p:pic>
          <p:nvPicPr>
            <p:cNvPr id="23"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72000" y="2462795"/>
              <a:ext cx="396044" cy="232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055" name="Picture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17573" y="1923982"/>
            <a:ext cx="1215155" cy="14956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 name="Picture 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267780" y="1727712"/>
            <a:ext cx="403245" cy="3566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296547" y="1636296"/>
            <a:ext cx="304917" cy="327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9" name="Picture 11"/>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7519032" y="2119430"/>
            <a:ext cx="1857447" cy="1300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6" name="Picture 18"/>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8045283" y="4142783"/>
            <a:ext cx="805611" cy="1446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9" name="Picture 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245455" y="3788760"/>
            <a:ext cx="403245" cy="3566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0"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296547" y="3795900"/>
            <a:ext cx="304917" cy="327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8" name="27 Flecha curvada hacia arriba"/>
          <p:cNvSpPr/>
          <p:nvPr/>
        </p:nvSpPr>
        <p:spPr>
          <a:xfrm rot="17232953">
            <a:off x="8722503" y="3753725"/>
            <a:ext cx="1277655" cy="505379"/>
          </a:xfrm>
          <a:prstGeom prst="curvedUp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pic>
        <p:nvPicPr>
          <p:cNvPr id="24"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776869" y="3788759"/>
            <a:ext cx="304917" cy="327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Marcador de número de diapositiva 2">
            <a:extLst>
              <a:ext uri="{FF2B5EF4-FFF2-40B4-BE49-F238E27FC236}">
                <a16:creationId xmlns:a16="http://schemas.microsoft.com/office/drawing/2014/main" id="{22F78D5C-0C47-5050-7F1C-BFA1A22EDB59}"/>
              </a:ext>
            </a:extLst>
          </p:cNvPr>
          <p:cNvSpPr>
            <a:spLocks noGrp="1"/>
          </p:cNvSpPr>
          <p:nvPr>
            <p:ph type="sldNum" sz="quarter" idx="12"/>
          </p:nvPr>
        </p:nvSpPr>
        <p:spPr/>
        <p:txBody>
          <a:bodyPr/>
          <a:lstStyle/>
          <a:p>
            <a:fld id="{782A4607-9936-4E24-98A0-335039E24A0B}" type="slidenum">
              <a:rPr lang="es-ES" smtClean="0"/>
              <a:pPr/>
              <a:t>2</a:t>
            </a:fld>
            <a:endParaRPr lang="es-ES" dirty="0"/>
          </a:p>
        </p:txBody>
      </p:sp>
    </p:spTree>
    <p:extLst>
      <p:ext uri="{BB962C8B-B14F-4D97-AF65-F5344CB8AC3E}">
        <p14:creationId xmlns:p14="http://schemas.microsoft.com/office/powerpoint/2010/main" val="595029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2055"/>
                                        </p:tgtEl>
                                        <p:attrNameLst>
                                          <p:attrName>style.visibility</p:attrName>
                                        </p:attrNameLst>
                                      </p:cBhvr>
                                      <p:to>
                                        <p:strVal val="visible"/>
                                      </p:to>
                                    </p:set>
                                    <p:animEffect transition="in" filter="fade">
                                      <p:cBhvr>
                                        <p:cTn id="11" dur="1000"/>
                                        <p:tgtEl>
                                          <p:spTgt spid="2055"/>
                                        </p:tgtEl>
                                      </p:cBhvr>
                                    </p:animEffect>
                                  </p:childTnLst>
                                </p:cTn>
                              </p:par>
                            </p:childTnLst>
                          </p:cTn>
                        </p:par>
                        <p:par>
                          <p:cTn id="12" fill="hold">
                            <p:stCondLst>
                              <p:cond delay="2000"/>
                            </p:stCondLst>
                            <p:childTnLst>
                              <p:par>
                                <p:cTn id="13" presetID="1" presetClass="entr" presetSubtype="0" fill="hold" nodeType="afterEffect">
                                  <p:stCondLst>
                                    <p:cond delay="250"/>
                                  </p:stCondLst>
                                  <p:childTnLst>
                                    <p:set>
                                      <p:cBhvr>
                                        <p:cTn id="14" dur="1" fill="hold">
                                          <p:stCondLst>
                                            <p:cond delay="0"/>
                                          </p:stCondLst>
                                        </p:cTn>
                                        <p:tgtEl>
                                          <p:spTgt spid="26"/>
                                        </p:tgtEl>
                                        <p:attrNameLst>
                                          <p:attrName>style.visibility</p:attrName>
                                        </p:attrNameLst>
                                      </p:cBhvr>
                                      <p:to>
                                        <p:strVal val="visible"/>
                                      </p:to>
                                    </p:set>
                                  </p:childTnLst>
                                </p:cTn>
                              </p:par>
                            </p:childTnLst>
                          </p:cTn>
                        </p:par>
                        <p:par>
                          <p:cTn id="15" fill="hold">
                            <p:stCondLst>
                              <p:cond delay="2250"/>
                            </p:stCondLst>
                            <p:childTnLst>
                              <p:par>
                                <p:cTn id="16" presetID="10" presetClass="entr" presetSubtype="0" fill="hold"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1000"/>
                                        <p:tgtEl>
                                          <p:spTgt spid="16"/>
                                        </p:tgtEl>
                                      </p:cBhvr>
                                    </p:animEffect>
                                  </p:childTnLst>
                                </p:cTn>
                              </p:par>
                              <p:par>
                                <p:cTn id="19" presetID="10" presetClass="entr" presetSubtype="0" fill="hold" nodeType="withEffect">
                                  <p:stCondLst>
                                    <p:cond delay="50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000"/>
                                        <p:tgtEl>
                                          <p:spTgt spid="17"/>
                                        </p:tgtEl>
                                      </p:cBhvr>
                                    </p:animEffect>
                                  </p:childTnLst>
                                </p:cTn>
                              </p:par>
                            </p:childTnLst>
                          </p:cTn>
                        </p:par>
                        <p:par>
                          <p:cTn id="22" fill="hold">
                            <p:stCondLst>
                              <p:cond delay="3750"/>
                            </p:stCondLst>
                            <p:childTnLst>
                              <p:par>
                                <p:cTn id="23" presetID="1" presetClass="entr" presetSubtype="0" fill="hold" nodeType="afterEffect">
                                  <p:stCondLst>
                                    <p:cond delay="250"/>
                                  </p:stCondLst>
                                  <p:childTnLst>
                                    <p:set>
                                      <p:cBhvr>
                                        <p:cTn id="24" dur="1" fill="hold">
                                          <p:stCondLst>
                                            <p:cond delay="0"/>
                                          </p:stCondLst>
                                        </p:cTn>
                                        <p:tgtEl>
                                          <p:spTgt spid="49"/>
                                        </p:tgtEl>
                                        <p:attrNameLst>
                                          <p:attrName>style.visibility</p:attrName>
                                        </p:attrNameLst>
                                      </p:cBhvr>
                                      <p:to>
                                        <p:strVal val="visible"/>
                                      </p:to>
                                    </p:set>
                                  </p:childTnLst>
                                </p:cTn>
                              </p:par>
                            </p:childTnLst>
                          </p:cTn>
                        </p:par>
                        <p:par>
                          <p:cTn id="25" fill="hold">
                            <p:stCondLst>
                              <p:cond delay="4000"/>
                            </p:stCondLst>
                            <p:childTnLst>
                              <p:par>
                                <p:cTn id="26" presetID="10" presetClass="entr" presetSubtype="0" fill="hold" nodeType="afterEffect">
                                  <p:stCondLst>
                                    <p:cond delay="500"/>
                                  </p:stCondLst>
                                  <p:childTnLst>
                                    <p:set>
                                      <p:cBhvr>
                                        <p:cTn id="27" dur="1" fill="hold">
                                          <p:stCondLst>
                                            <p:cond delay="0"/>
                                          </p:stCondLst>
                                        </p:cTn>
                                        <p:tgtEl>
                                          <p:spTgt spid="2059"/>
                                        </p:tgtEl>
                                        <p:attrNameLst>
                                          <p:attrName>style.visibility</p:attrName>
                                        </p:attrNameLst>
                                      </p:cBhvr>
                                      <p:to>
                                        <p:strVal val="visible"/>
                                      </p:to>
                                    </p:set>
                                    <p:animEffect transition="in" filter="fade">
                                      <p:cBhvr>
                                        <p:cTn id="28" dur="1000"/>
                                        <p:tgtEl>
                                          <p:spTgt spid="2059"/>
                                        </p:tgtEl>
                                      </p:cBhvr>
                                    </p:animEffect>
                                  </p:childTnLst>
                                </p:cTn>
                              </p:par>
                            </p:childTnLst>
                          </p:cTn>
                        </p:par>
                        <p:par>
                          <p:cTn id="29" fill="hold">
                            <p:stCondLst>
                              <p:cond delay="5500"/>
                            </p:stCondLst>
                            <p:childTnLst>
                              <p:par>
                                <p:cTn id="30" presetID="1" presetClass="entr" presetSubtype="0" fill="hold" nodeType="afterEffect">
                                  <p:stCondLst>
                                    <p:cond delay="250"/>
                                  </p:stCondLst>
                                  <p:childTnLst>
                                    <p:set>
                                      <p:cBhvr>
                                        <p:cTn id="31" dur="1" fill="hold">
                                          <p:stCondLst>
                                            <p:cond delay="0"/>
                                          </p:stCondLst>
                                        </p:cTn>
                                        <p:tgtEl>
                                          <p:spTgt spid="2051"/>
                                        </p:tgtEl>
                                        <p:attrNameLst>
                                          <p:attrName>style.visibility</p:attrName>
                                        </p:attrNameLst>
                                      </p:cBhvr>
                                      <p:to>
                                        <p:strVal val="visible"/>
                                      </p:to>
                                    </p:set>
                                  </p:childTnLst>
                                </p:cTn>
                              </p:par>
                            </p:childTnLst>
                          </p:cTn>
                        </p:par>
                        <p:par>
                          <p:cTn id="32" fill="hold">
                            <p:stCondLst>
                              <p:cond delay="5750"/>
                            </p:stCondLst>
                            <p:childTnLst>
                              <p:par>
                                <p:cTn id="33" presetID="10" presetClass="entr" presetSubtype="0" fill="hold" nodeType="afterEffect">
                                  <p:stCondLst>
                                    <p:cond delay="500"/>
                                  </p:stCondLst>
                                  <p:childTnLst>
                                    <p:set>
                                      <p:cBhvr>
                                        <p:cTn id="34" dur="1" fill="hold">
                                          <p:stCondLst>
                                            <p:cond delay="0"/>
                                          </p:stCondLst>
                                        </p:cTn>
                                        <p:tgtEl>
                                          <p:spTgt spid="2066"/>
                                        </p:tgtEl>
                                        <p:attrNameLst>
                                          <p:attrName>style.visibility</p:attrName>
                                        </p:attrNameLst>
                                      </p:cBhvr>
                                      <p:to>
                                        <p:strVal val="visible"/>
                                      </p:to>
                                    </p:set>
                                    <p:animEffect transition="in" filter="fade">
                                      <p:cBhvr>
                                        <p:cTn id="35" dur="1000"/>
                                        <p:tgtEl>
                                          <p:spTgt spid="2066"/>
                                        </p:tgtEl>
                                      </p:cBhvr>
                                    </p:animEffect>
                                  </p:childTnLst>
                                </p:cTn>
                              </p:par>
                            </p:childTnLst>
                          </p:cTn>
                        </p:par>
                        <p:par>
                          <p:cTn id="36" fill="hold">
                            <p:stCondLst>
                              <p:cond delay="7250"/>
                            </p:stCondLst>
                            <p:childTnLst>
                              <p:par>
                                <p:cTn id="37" presetID="1" presetClass="entr" presetSubtype="0" fill="hold" nodeType="afterEffect">
                                  <p:stCondLst>
                                    <p:cond delay="250"/>
                                  </p:stCondLst>
                                  <p:childTnLst>
                                    <p:set>
                                      <p:cBhvr>
                                        <p:cTn id="38" dur="1" fill="hold">
                                          <p:stCondLst>
                                            <p:cond delay="0"/>
                                          </p:stCondLst>
                                        </p:cTn>
                                        <p:tgtEl>
                                          <p:spTgt spid="50"/>
                                        </p:tgtEl>
                                        <p:attrNameLst>
                                          <p:attrName>style.visibility</p:attrName>
                                        </p:attrNameLst>
                                      </p:cBhvr>
                                      <p:to>
                                        <p:strVal val="visible"/>
                                      </p:to>
                                    </p:set>
                                  </p:childTnLst>
                                </p:cTn>
                              </p:par>
                            </p:childTnLst>
                          </p:cTn>
                        </p:par>
                        <p:par>
                          <p:cTn id="39" fill="hold">
                            <p:stCondLst>
                              <p:cond delay="7500"/>
                            </p:stCondLst>
                            <p:childTnLst>
                              <p:par>
                                <p:cTn id="40" presetID="22" presetClass="entr" presetSubtype="4" fill="hold" grpId="0" nodeType="afterEffect">
                                  <p:stCondLst>
                                    <p:cond delay="250"/>
                                  </p:stCondLst>
                                  <p:childTnLst>
                                    <p:set>
                                      <p:cBhvr>
                                        <p:cTn id="41" dur="1" fill="hold">
                                          <p:stCondLst>
                                            <p:cond delay="0"/>
                                          </p:stCondLst>
                                        </p:cTn>
                                        <p:tgtEl>
                                          <p:spTgt spid="28"/>
                                        </p:tgtEl>
                                        <p:attrNameLst>
                                          <p:attrName>style.visibility</p:attrName>
                                        </p:attrNameLst>
                                      </p:cBhvr>
                                      <p:to>
                                        <p:strVal val="visible"/>
                                      </p:to>
                                    </p:set>
                                    <p:animEffect transition="in" filter="wipe(down)">
                                      <p:cBhvr>
                                        <p:cTn id="42" dur="1000"/>
                                        <p:tgtEl>
                                          <p:spTgt spid="28"/>
                                        </p:tgtEl>
                                      </p:cBhvr>
                                    </p:animEffect>
                                  </p:childTnLst>
                                </p:cTn>
                              </p:par>
                            </p:childTnLst>
                          </p:cTn>
                        </p:par>
                        <p:par>
                          <p:cTn id="43" fill="hold">
                            <p:stCondLst>
                              <p:cond delay="8750"/>
                            </p:stCondLst>
                            <p:childTnLst>
                              <p:par>
                                <p:cTn id="44" presetID="1" presetClass="entr" presetSubtype="0" fill="hold" nodeType="afterEffect">
                                  <p:stCondLst>
                                    <p:cond delay="250"/>
                                  </p:stCondLst>
                                  <p:childTnLst>
                                    <p:set>
                                      <p:cBhvr>
                                        <p:cTn id="45"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7709EE-D3FC-8A09-1EC9-08CB05CAE7E5}"/>
              </a:ext>
            </a:extLst>
          </p:cNvPr>
          <p:cNvSpPr>
            <a:spLocks noGrp="1"/>
          </p:cNvSpPr>
          <p:nvPr>
            <p:ph type="title"/>
          </p:nvPr>
        </p:nvSpPr>
        <p:spPr/>
        <p:txBody>
          <a:bodyPr/>
          <a:lstStyle/>
          <a:p>
            <a:r>
              <a:rPr lang="en-US" dirty="0"/>
              <a:t>Image Filtering in Frequency Domain</a:t>
            </a:r>
            <a:endParaRPr lang="es-ES" dirty="0"/>
          </a:p>
        </p:txBody>
      </p:sp>
      <p:sp>
        <p:nvSpPr>
          <p:cNvPr id="3" name="Marcador de texto 2">
            <a:extLst>
              <a:ext uri="{FF2B5EF4-FFF2-40B4-BE49-F238E27FC236}">
                <a16:creationId xmlns:a16="http://schemas.microsoft.com/office/drawing/2014/main" id="{16F6A437-EACF-B07B-5A1B-F009AF84382B}"/>
              </a:ext>
            </a:extLst>
          </p:cNvPr>
          <p:cNvSpPr>
            <a:spLocks noGrp="1"/>
          </p:cNvSpPr>
          <p:nvPr>
            <p:ph type="body" sz="quarter" idx="13"/>
          </p:nvPr>
        </p:nvSpPr>
        <p:spPr/>
        <p:txBody>
          <a:bodyPr/>
          <a:lstStyle/>
          <a:p>
            <a:r>
              <a:rPr lang="es-ES" dirty="0"/>
              <a:t>2D Fourier Transform: Example 1</a:t>
            </a:r>
          </a:p>
        </p:txBody>
      </p:sp>
      <p:pic>
        <p:nvPicPr>
          <p:cNvPr id="7" name="Imagen 6">
            <a:extLst>
              <a:ext uri="{FF2B5EF4-FFF2-40B4-BE49-F238E27FC236}">
                <a16:creationId xmlns:a16="http://schemas.microsoft.com/office/drawing/2014/main" id="{860BAECA-2BAF-28AE-09BD-A748D163C49A}"/>
              </a:ext>
            </a:extLst>
          </p:cNvPr>
          <p:cNvPicPr>
            <a:picLocks noChangeAspect="1"/>
          </p:cNvPicPr>
          <p:nvPr/>
        </p:nvPicPr>
        <p:blipFill>
          <a:blip r:embed="rId2"/>
          <a:srcRect l="2963"/>
          <a:stretch/>
        </p:blipFill>
        <p:spPr>
          <a:xfrm>
            <a:off x="81886" y="1732186"/>
            <a:ext cx="6967183" cy="4175250"/>
          </a:xfrm>
          <a:prstGeom prst="rect">
            <a:avLst/>
          </a:prstGeom>
        </p:spPr>
      </p:pic>
      <p:sp>
        <p:nvSpPr>
          <p:cNvPr id="8" name="CuadroTexto 7">
            <a:extLst>
              <a:ext uri="{FF2B5EF4-FFF2-40B4-BE49-F238E27FC236}">
                <a16:creationId xmlns:a16="http://schemas.microsoft.com/office/drawing/2014/main" id="{9A02A5E2-8035-99A2-C6D7-5E36A7832976}"/>
              </a:ext>
            </a:extLst>
          </p:cNvPr>
          <p:cNvSpPr txBox="1"/>
          <p:nvPr/>
        </p:nvSpPr>
        <p:spPr>
          <a:xfrm>
            <a:off x="7049069" y="301025"/>
            <a:ext cx="4899547" cy="2862322"/>
          </a:xfrm>
          <a:prstGeom prst="rect">
            <a:avLst/>
          </a:prstGeom>
          <a:noFill/>
        </p:spPr>
        <p:txBody>
          <a:bodyPr wrap="square" rtlCol="0">
            <a:spAutoFit/>
          </a:bodyPr>
          <a:lstStyle/>
          <a:p>
            <a:pPr algn="just"/>
            <a:r>
              <a:rPr lang="en-US" b="1" dirty="0"/>
              <a:t>Top left image</a:t>
            </a:r>
            <a:r>
              <a:rPr lang="en-US" dirty="0"/>
              <a:t>. It shows a pattern of vertical lines representing a cosine function in the x direction. When we apply the Fourier transform to this pattern, we get something fascinating: three dots in a horizontal line. Why three dots? Because the Fourier transform of a cosine gives us two frequencies (k and -k), plus a central point representing the average image intensity (128 in this case, as we're working with values between 0 and 256).</a:t>
            </a:r>
            <a:endParaRPr lang="es-ES" dirty="0"/>
          </a:p>
        </p:txBody>
      </p:sp>
      <p:sp>
        <p:nvSpPr>
          <p:cNvPr id="9" name="CuadroTexto 8">
            <a:extLst>
              <a:ext uri="{FF2B5EF4-FFF2-40B4-BE49-F238E27FC236}">
                <a16:creationId xmlns:a16="http://schemas.microsoft.com/office/drawing/2014/main" id="{82603814-9C3F-7214-6617-8E041D64D41A}"/>
              </a:ext>
            </a:extLst>
          </p:cNvPr>
          <p:cNvSpPr txBox="1"/>
          <p:nvPr/>
        </p:nvSpPr>
        <p:spPr>
          <a:xfrm>
            <a:off x="7049069" y="3219646"/>
            <a:ext cx="4891678" cy="1200329"/>
          </a:xfrm>
          <a:prstGeom prst="rect">
            <a:avLst/>
          </a:prstGeom>
          <a:noFill/>
        </p:spPr>
        <p:txBody>
          <a:bodyPr wrap="square" rtlCol="0">
            <a:spAutoFit/>
          </a:bodyPr>
          <a:lstStyle/>
          <a:p>
            <a:pPr algn="just"/>
            <a:r>
              <a:rPr lang="en-US" b="1" dirty="0"/>
              <a:t>Top right image.</a:t>
            </a:r>
            <a:r>
              <a:rPr lang="en-US" dirty="0"/>
              <a:t> we see another cosine pattern, but with lines closer together - meaning a higher frequency. That's why in its transform, the dots are more spread apart. </a:t>
            </a:r>
            <a:endParaRPr lang="es-ES" dirty="0"/>
          </a:p>
        </p:txBody>
      </p:sp>
      <p:sp>
        <p:nvSpPr>
          <p:cNvPr id="10" name="CuadroTexto 9">
            <a:extLst>
              <a:ext uri="{FF2B5EF4-FFF2-40B4-BE49-F238E27FC236}">
                <a16:creationId xmlns:a16="http://schemas.microsoft.com/office/drawing/2014/main" id="{DFAD0DCA-8863-209C-521C-9AEAC602998D}"/>
              </a:ext>
            </a:extLst>
          </p:cNvPr>
          <p:cNvSpPr txBox="1"/>
          <p:nvPr/>
        </p:nvSpPr>
        <p:spPr>
          <a:xfrm>
            <a:off x="7110484" y="4508541"/>
            <a:ext cx="4768848" cy="2308324"/>
          </a:xfrm>
          <a:prstGeom prst="rect">
            <a:avLst/>
          </a:prstGeom>
          <a:noFill/>
        </p:spPr>
        <p:txBody>
          <a:bodyPr wrap="square" rtlCol="0">
            <a:spAutoFit/>
          </a:bodyPr>
          <a:lstStyle/>
          <a:p>
            <a:pPr algn="just"/>
            <a:r>
              <a:rPr lang="en-US" b="1" dirty="0"/>
              <a:t>The most interesting part comes at the bottom. </a:t>
            </a:r>
            <a:r>
              <a:rPr lang="en-US" dirty="0"/>
              <a:t>When we combine both cosine patterns (adding them together), we get a new pattern that mixes both frequencies. Its Fourier transform reflects this combination by showing five dots: the central intensity point, and two pairs of dots, each pair corresponding to one of the original frequencies.</a:t>
            </a:r>
            <a:endParaRPr lang="es-ES" dirty="0"/>
          </a:p>
        </p:txBody>
      </p:sp>
    </p:spTree>
    <p:extLst>
      <p:ext uri="{BB962C8B-B14F-4D97-AF65-F5344CB8AC3E}">
        <p14:creationId xmlns:p14="http://schemas.microsoft.com/office/powerpoint/2010/main" val="19527053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11868F-BCCB-4E22-74A6-6EAD1DA1A580}"/>
              </a:ext>
            </a:extLst>
          </p:cNvPr>
          <p:cNvSpPr>
            <a:spLocks noGrp="1"/>
          </p:cNvSpPr>
          <p:nvPr>
            <p:ph type="title"/>
          </p:nvPr>
        </p:nvSpPr>
        <p:spPr/>
        <p:txBody>
          <a:bodyPr/>
          <a:lstStyle/>
          <a:p>
            <a:r>
              <a:rPr lang="en-US" dirty="0"/>
              <a:t>Image Filtering in Frequency Domain</a:t>
            </a:r>
            <a:endParaRPr lang="es-ES" dirty="0"/>
          </a:p>
        </p:txBody>
      </p:sp>
      <p:sp>
        <p:nvSpPr>
          <p:cNvPr id="3" name="Marcador de texto 2">
            <a:extLst>
              <a:ext uri="{FF2B5EF4-FFF2-40B4-BE49-F238E27FC236}">
                <a16:creationId xmlns:a16="http://schemas.microsoft.com/office/drawing/2014/main" id="{3D71DE2A-E1BD-BEB1-9EB4-FAEDF046BDCB}"/>
              </a:ext>
            </a:extLst>
          </p:cNvPr>
          <p:cNvSpPr>
            <a:spLocks noGrp="1"/>
          </p:cNvSpPr>
          <p:nvPr>
            <p:ph type="body" sz="quarter" idx="13"/>
          </p:nvPr>
        </p:nvSpPr>
        <p:spPr/>
        <p:txBody>
          <a:bodyPr/>
          <a:lstStyle/>
          <a:p>
            <a:r>
              <a:rPr lang="es-ES" dirty="0"/>
              <a:t>2D Fourier Transform: Example 2</a:t>
            </a:r>
          </a:p>
        </p:txBody>
      </p:sp>
      <p:pic>
        <p:nvPicPr>
          <p:cNvPr id="5" name="Imagen 4">
            <a:extLst>
              <a:ext uri="{FF2B5EF4-FFF2-40B4-BE49-F238E27FC236}">
                <a16:creationId xmlns:a16="http://schemas.microsoft.com/office/drawing/2014/main" id="{BB999797-45C1-9F01-2B32-B6D133B7DEA9}"/>
              </a:ext>
            </a:extLst>
          </p:cNvPr>
          <p:cNvPicPr>
            <a:picLocks noChangeAspect="1"/>
          </p:cNvPicPr>
          <p:nvPr/>
        </p:nvPicPr>
        <p:blipFill>
          <a:blip r:embed="rId2"/>
          <a:srcRect l="8161"/>
          <a:stretch/>
        </p:blipFill>
        <p:spPr>
          <a:xfrm>
            <a:off x="176188" y="1801253"/>
            <a:ext cx="6745421" cy="4620270"/>
          </a:xfrm>
          <a:prstGeom prst="rect">
            <a:avLst/>
          </a:prstGeom>
        </p:spPr>
      </p:pic>
      <p:sp>
        <p:nvSpPr>
          <p:cNvPr id="6" name="CuadroTexto 5">
            <a:extLst>
              <a:ext uri="{FF2B5EF4-FFF2-40B4-BE49-F238E27FC236}">
                <a16:creationId xmlns:a16="http://schemas.microsoft.com/office/drawing/2014/main" id="{170A9349-1B7C-F9EF-3C69-2EE6800F3483}"/>
              </a:ext>
            </a:extLst>
          </p:cNvPr>
          <p:cNvSpPr txBox="1"/>
          <p:nvPr/>
        </p:nvSpPr>
        <p:spPr>
          <a:xfrm>
            <a:off x="6870603" y="4244453"/>
            <a:ext cx="5145206" cy="1754326"/>
          </a:xfrm>
          <a:prstGeom prst="rect">
            <a:avLst/>
          </a:prstGeom>
          <a:noFill/>
        </p:spPr>
        <p:txBody>
          <a:bodyPr wrap="square" rtlCol="0">
            <a:spAutoFit/>
          </a:bodyPr>
          <a:lstStyle/>
          <a:p>
            <a:pPr algn="just"/>
            <a:r>
              <a:rPr lang="en-US" b="1" dirty="0"/>
              <a:t>The second image is that of a disk</a:t>
            </a:r>
            <a:r>
              <a:rPr lang="en-US" dirty="0"/>
              <a:t>. The flat part of the disk produces some low frequencies. Again, the edges produce high frequencies. Note that since the image is rotationally symmetric, its Fourier transform is rotationally symmetric as well. </a:t>
            </a:r>
            <a:endParaRPr lang="es-ES" dirty="0"/>
          </a:p>
        </p:txBody>
      </p:sp>
      <p:sp>
        <p:nvSpPr>
          <p:cNvPr id="7" name="CuadroTexto 6">
            <a:extLst>
              <a:ext uri="{FF2B5EF4-FFF2-40B4-BE49-F238E27FC236}">
                <a16:creationId xmlns:a16="http://schemas.microsoft.com/office/drawing/2014/main" id="{618085E2-ABB3-60AF-1287-1B9DA4179042}"/>
              </a:ext>
            </a:extLst>
          </p:cNvPr>
          <p:cNvSpPr txBox="1"/>
          <p:nvPr/>
        </p:nvSpPr>
        <p:spPr>
          <a:xfrm>
            <a:off x="6796585" y="2013045"/>
            <a:ext cx="5219224" cy="1754326"/>
          </a:xfrm>
          <a:prstGeom prst="rect">
            <a:avLst/>
          </a:prstGeom>
          <a:noFill/>
        </p:spPr>
        <p:txBody>
          <a:bodyPr wrap="square" rtlCol="0">
            <a:spAutoFit/>
          </a:bodyPr>
          <a:lstStyle/>
          <a:p>
            <a:r>
              <a:rPr lang="en-US" b="1" dirty="0"/>
              <a:t>The first image is a bar</a:t>
            </a:r>
            <a:r>
              <a:rPr lang="en-US" dirty="0"/>
              <a:t>. As we can see, we get very strong frequencies</a:t>
            </a:r>
          </a:p>
          <a:p>
            <a:r>
              <a:rPr lang="en-US" dirty="0"/>
              <a:t>along two lines. That is because we have two pairs</a:t>
            </a:r>
          </a:p>
          <a:p>
            <a:r>
              <a:rPr lang="en-US" dirty="0"/>
              <a:t>of strong edges and to re-create each edge we</a:t>
            </a:r>
          </a:p>
          <a:p>
            <a:pPr algn="just"/>
            <a:r>
              <a:rPr lang="en-US" dirty="0"/>
              <a:t>need frequencies in the direction perpendicular to</a:t>
            </a:r>
          </a:p>
          <a:p>
            <a:pPr algn="just"/>
            <a:r>
              <a:rPr lang="en-US" dirty="0"/>
              <a:t>the edge.</a:t>
            </a:r>
            <a:endParaRPr lang="es-ES" dirty="0"/>
          </a:p>
        </p:txBody>
      </p:sp>
    </p:spTree>
    <p:extLst>
      <p:ext uri="{BB962C8B-B14F-4D97-AF65-F5344CB8AC3E}">
        <p14:creationId xmlns:p14="http://schemas.microsoft.com/office/powerpoint/2010/main" val="40090742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1E0440-69FD-19AB-EE4A-C688207A604E}"/>
              </a:ext>
            </a:extLst>
          </p:cNvPr>
          <p:cNvSpPr>
            <a:spLocks noGrp="1"/>
          </p:cNvSpPr>
          <p:nvPr>
            <p:ph type="title"/>
          </p:nvPr>
        </p:nvSpPr>
        <p:spPr/>
        <p:txBody>
          <a:bodyPr/>
          <a:lstStyle/>
          <a:p>
            <a:r>
              <a:rPr lang="en-US" dirty="0"/>
              <a:t>Image Filtering in Frequency Domain</a:t>
            </a:r>
            <a:endParaRPr lang="es-ES" dirty="0"/>
          </a:p>
        </p:txBody>
      </p:sp>
      <p:sp>
        <p:nvSpPr>
          <p:cNvPr id="3" name="Marcador de texto 2">
            <a:extLst>
              <a:ext uri="{FF2B5EF4-FFF2-40B4-BE49-F238E27FC236}">
                <a16:creationId xmlns:a16="http://schemas.microsoft.com/office/drawing/2014/main" id="{A286F676-E974-F9A6-401B-BBE8F0983F3A}"/>
              </a:ext>
            </a:extLst>
          </p:cNvPr>
          <p:cNvSpPr>
            <a:spLocks noGrp="1"/>
          </p:cNvSpPr>
          <p:nvPr>
            <p:ph type="body" sz="quarter" idx="13"/>
          </p:nvPr>
        </p:nvSpPr>
        <p:spPr/>
        <p:txBody>
          <a:bodyPr/>
          <a:lstStyle/>
          <a:p>
            <a:r>
              <a:rPr lang="es-ES" dirty="0"/>
              <a:t>2D Fourier Transform: Example 3</a:t>
            </a:r>
          </a:p>
        </p:txBody>
      </p:sp>
      <p:pic>
        <p:nvPicPr>
          <p:cNvPr id="5" name="Imagen 4">
            <a:extLst>
              <a:ext uri="{FF2B5EF4-FFF2-40B4-BE49-F238E27FC236}">
                <a16:creationId xmlns:a16="http://schemas.microsoft.com/office/drawing/2014/main" id="{2803D350-CAAD-9ECA-67AD-724498BB705C}"/>
              </a:ext>
            </a:extLst>
          </p:cNvPr>
          <p:cNvPicPr>
            <a:picLocks noChangeAspect="1"/>
          </p:cNvPicPr>
          <p:nvPr/>
        </p:nvPicPr>
        <p:blipFill>
          <a:blip r:embed="rId2"/>
          <a:stretch>
            <a:fillRect/>
          </a:stretch>
        </p:blipFill>
        <p:spPr>
          <a:xfrm>
            <a:off x="0" y="1746915"/>
            <a:ext cx="6792849" cy="4578932"/>
          </a:xfrm>
          <a:prstGeom prst="rect">
            <a:avLst/>
          </a:prstGeom>
        </p:spPr>
      </p:pic>
      <p:sp>
        <p:nvSpPr>
          <p:cNvPr id="4" name="CuadroTexto 3">
            <a:extLst>
              <a:ext uri="{FF2B5EF4-FFF2-40B4-BE49-F238E27FC236}">
                <a16:creationId xmlns:a16="http://schemas.microsoft.com/office/drawing/2014/main" id="{0DD0E95C-4B49-F3AA-56E3-41A5B97E787C}"/>
              </a:ext>
            </a:extLst>
          </p:cNvPr>
          <p:cNvSpPr txBox="1"/>
          <p:nvPr/>
        </p:nvSpPr>
        <p:spPr>
          <a:xfrm>
            <a:off x="6095998" y="1746915"/>
            <a:ext cx="5852615" cy="1754326"/>
          </a:xfrm>
          <a:prstGeom prst="rect">
            <a:avLst/>
          </a:prstGeom>
          <a:noFill/>
        </p:spPr>
        <p:txBody>
          <a:bodyPr wrap="square" rtlCol="0">
            <a:spAutoFit/>
          </a:bodyPr>
          <a:lstStyle/>
          <a:p>
            <a:pPr algn="just"/>
            <a:r>
              <a:rPr lang="en-US" dirty="0"/>
              <a:t>Moving to more natural images, here we have a Rubik’s cube on the top. In this case, we see that we get three strong lines in the Fourier transform, indicating high frequencies along these lines. This is because the original image has edges along three dominant directions: vertical edges, horizontal edges, and slanted edges.</a:t>
            </a:r>
            <a:endParaRPr lang="es-ES" dirty="0"/>
          </a:p>
        </p:txBody>
      </p:sp>
      <p:sp>
        <p:nvSpPr>
          <p:cNvPr id="6" name="CuadroTexto 5">
            <a:extLst>
              <a:ext uri="{FF2B5EF4-FFF2-40B4-BE49-F238E27FC236}">
                <a16:creationId xmlns:a16="http://schemas.microsoft.com/office/drawing/2014/main" id="{9E5E4607-D89F-F3E3-EF82-47DF09B4F2D9}"/>
              </a:ext>
            </a:extLst>
          </p:cNvPr>
          <p:cNvSpPr txBox="1"/>
          <p:nvPr/>
        </p:nvSpPr>
        <p:spPr>
          <a:xfrm>
            <a:off x="6243852" y="4174951"/>
            <a:ext cx="5771958" cy="1200329"/>
          </a:xfrm>
          <a:prstGeom prst="rect">
            <a:avLst/>
          </a:prstGeom>
          <a:noFill/>
        </p:spPr>
        <p:txBody>
          <a:bodyPr wrap="square" rtlCol="0">
            <a:spAutoFit/>
          </a:bodyPr>
          <a:lstStyle/>
          <a:p>
            <a:pPr algn="just"/>
            <a:r>
              <a:rPr lang="en-US" dirty="0"/>
              <a:t>In the case of the Mandrill, there is not really much that can be said. Since the image is complex it is hard to interpret its transform. As humans, we are not wired to easily interpret signals in frequency domain. </a:t>
            </a:r>
            <a:endParaRPr lang="es-ES" dirty="0"/>
          </a:p>
        </p:txBody>
      </p:sp>
    </p:spTree>
    <p:extLst>
      <p:ext uri="{BB962C8B-B14F-4D97-AF65-F5344CB8AC3E}">
        <p14:creationId xmlns:p14="http://schemas.microsoft.com/office/powerpoint/2010/main" val="3681316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85141F-2C3D-65AA-53BD-4B5BD4755423}"/>
              </a:ext>
            </a:extLst>
          </p:cNvPr>
          <p:cNvSpPr>
            <a:spLocks noGrp="1"/>
          </p:cNvSpPr>
          <p:nvPr>
            <p:ph type="title"/>
          </p:nvPr>
        </p:nvSpPr>
        <p:spPr/>
        <p:txBody>
          <a:bodyPr/>
          <a:lstStyle/>
          <a:p>
            <a:r>
              <a:rPr lang="en-US" dirty="0"/>
              <a:t>Image Filtering in Frequency Domain</a:t>
            </a:r>
            <a:endParaRPr lang="es-ES" dirty="0"/>
          </a:p>
        </p:txBody>
      </p:sp>
      <p:sp>
        <p:nvSpPr>
          <p:cNvPr id="3" name="Marcador de texto 2">
            <a:extLst>
              <a:ext uri="{FF2B5EF4-FFF2-40B4-BE49-F238E27FC236}">
                <a16:creationId xmlns:a16="http://schemas.microsoft.com/office/drawing/2014/main" id="{832FAD26-C028-92E6-8477-5729A74C2740}"/>
              </a:ext>
            </a:extLst>
          </p:cNvPr>
          <p:cNvSpPr>
            <a:spLocks noGrp="1"/>
          </p:cNvSpPr>
          <p:nvPr>
            <p:ph type="body" sz="quarter" idx="13"/>
          </p:nvPr>
        </p:nvSpPr>
        <p:spPr/>
        <p:txBody>
          <a:bodyPr/>
          <a:lstStyle/>
          <a:p>
            <a:r>
              <a:rPr lang="es-ES" dirty="0"/>
              <a:t>2D Fourier Transform: Example 4</a:t>
            </a:r>
          </a:p>
        </p:txBody>
      </p:sp>
      <p:pic>
        <p:nvPicPr>
          <p:cNvPr id="5" name="Imagen 4">
            <a:extLst>
              <a:ext uri="{FF2B5EF4-FFF2-40B4-BE49-F238E27FC236}">
                <a16:creationId xmlns:a16="http://schemas.microsoft.com/office/drawing/2014/main" id="{E173453A-AA44-D070-3705-DC194DB427E0}"/>
              </a:ext>
            </a:extLst>
          </p:cNvPr>
          <p:cNvPicPr>
            <a:picLocks noChangeAspect="1"/>
          </p:cNvPicPr>
          <p:nvPr/>
        </p:nvPicPr>
        <p:blipFill>
          <a:blip r:embed="rId2"/>
          <a:stretch>
            <a:fillRect/>
          </a:stretch>
        </p:blipFill>
        <p:spPr>
          <a:xfrm>
            <a:off x="103553" y="1803766"/>
            <a:ext cx="6604323" cy="4571065"/>
          </a:xfrm>
          <a:prstGeom prst="rect">
            <a:avLst/>
          </a:prstGeom>
        </p:spPr>
      </p:pic>
      <p:sp>
        <p:nvSpPr>
          <p:cNvPr id="6" name="CuadroTexto 5">
            <a:extLst>
              <a:ext uri="{FF2B5EF4-FFF2-40B4-BE49-F238E27FC236}">
                <a16:creationId xmlns:a16="http://schemas.microsoft.com/office/drawing/2014/main" id="{7ACF068F-2824-6F9C-A8DB-2143DEAAF923}"/>
              </a:ext>
            </a:extLst>
          </p:cNvPr>
          <p:cNvSpPr txBox="1"/>
          <p:nvPr/>
        </p:nvSpPr>
        <p:spPr>
          <a:xfrm>
            <a:off x="6277971" y="3098042"/>
            <a:ext cx="5465928" cy="1754326"/>
          </a:xfrm>
          <a:prstGeom prst="rect">
            <a:avLst/>
          </a:prstGeom>
          <a:noFill/>
        </p:spPr>
        <p:txBody>
          <a:bodyPr wrap="square" rtlCol="0">
            <a:spAutoFit/>
          </a:bodyPr>
          <a:lstStyle/>
          <a:p>
            <a:pPr algn="just"/>
            <a:r>
              <a:rPr lang="en-US" dirty="0"/>
              <a:t>Here is a more complex image with lots of strong edges. The second example is an image which is just noise. In this case we see that we get very strong values in the Fourier transform, even for high frequencies. As we will see soon, this makes the removal of noise from images a challenging problem.</a:t>
            </a:r>
            <a:endParaRPr lang="es-ES" dirty="0"/>
          </a:p>
        </p:txBody>
      </p:sp>
    </p:spTree>
    <p:extLst>
      <p:ext uri="{BB962C8B-B14F-4D97-AF65-F5344CB8AC3E}">
        <p14:creationId xmlns:p14="http://schemas.microsoft.com/office/powerpoint/2010/main" val="10459884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179826-AF9D-31AC-58B2-9F0B2C476985}"/>
              </a:ext>
            </a:extLst>
          </p:cNvPr>
          <p:cNvSpPr>
            <a:spLocks noGrp="1"/>
          </p:cNvSpPr>
          <p:nvPr>
            <p:ph type="title"/>
          </p:nvPr>
        </p:nvSpPr>
        <p:spPr/>
        <p:txBody>
          <a:bodyPr/>
          <a:lstStyle/>
          <a:p>
            <a:r>
              <a:rPr lang="en-US" dirty="0"/>
              <a:t>Image Filtering in Frequency Domain</a:t>
            </a:r>
            <a:endParaRPr lang="es-ES" dirty="0"/>
          </a:p>
        </p:txBody>
      </p:sp>
      <p:sp>
        <p:nvSpPr>
          <p:cNvPr id="3" name="Marcador de texto 2">
            <a:extLst>
              <a:ext uri="{FF2B5EF4-FFF2-40B4-BE49-F238E27FC236}">
                <a16:creationId xmlns:a16="http://schemas.microsoft.com/office/drawing/2014/main" id="{350F817D-3BCD-6643-9D50-A4938590F3CB}"/>
              </a:ext>
            </a:extLst>
          </p:cNvPr>
          <p:cNvSpPr>
            <a:spLocks noGrp="1"/>
          </p:cNvSpPr>
          <p:nvPr>
            <p:ph type="body" sz="quarter" idx="13"/>
          </p:nvPr>
        </p:nvSpPr>
        <p:spPr/>
        <p:txBody>
          <a:bodyPr/>
          <a:lstStyle/>
          <a:p>
            <a:r>
              <a:rPr lang="es-ES" dirty="0"/>
              <a:t>Low Pass Filtering</a:t>
            </a:r>
          </a:p>
        </p:txBody>
      </p:sp>
      <p:pic>
        <p:nvPicPr>
          <p:cNvPr id="5" name="Imagen 4">
            <a:extLst>
              <a:ext uri="{FF2B5EF4-FFF2-40B4-BE49-F238E27FC236}">
                <a16:creationId xmlns:a16="http://schemas.microsoft.com/office/drawing/2014/main" id="{60FD30EF-388B-B852-5FE2-2BB30A755116}"/>
              </a:ext>
            </a:extLst>
          </p:cNvPr>
          <p:cNvPicPr>
            <a:picLocks noChangeAspect="1"/>
          </p:cNvPicPr>
          <p:nvPr/>
        </p:nvPicPr>
        <p:blipFill>
          <a:blip r:embed="rId2"/>
          <a:stretch>
            <a:fillRect/>
          </a:stretch>
        </p:blipFill>
        <p:spPr>
          <a:xfrm>
            <a:off x="552417" y="2201242"/>
            <a:ext cx="5297923" cy="3951893"/>
          </a:xfrm>
          <a:prstGeom prst="rect">
            <a:avLst/>
          </a:prstGeom>
        </p:spPr>
      </p:pic>
      <p:sp>
        <p:nvSpPr>
          <p:cNvPr id="6" name="CuadroTexto 5">
            <a:extLst>
              <a:ext uri="{FF2B5EF4-FFF2-40B4-BE49-F238E27FC236}">
                <a16:creationId xmlns:a16="http://schemas.microsoft.com/office/drawing/2014/main" id="{8146D1DE-019B-3371-0BAF-3E1A133842F8}"/>
              </a:ext>
            </a:extLst>
          </p:cNvPr>
          <p:cNvSpPr txBox="1"/>
          <p:nvPr/>
        </p:nvSpPr>
        <p:spPr>
          <a:xfrm>
            <a:off x="6030353" y="2746027"/>
            <a:ext cx="5609230" cy="2862322"/>
          </a:xfrm>
          <a:prstGeom prst="rect">
            <a:avLst/>
          </a:prstGeom>
          <a:noFill/>
        </p:spPr>
        <p:txBody>
          <a:bodyPr wrap="square" rtlCol="0">
            <a:spAutoFit/>
          </a:bodyPr>
          <a:lstStyle/>
          <a:p>
            <a:pPr algn="just"/>
            <a:r>
              <a:rPr lang="en-US" dirty="0"/>
              <a:t>Now let us take a look at some simple types of filtering. Taking the Fourier transform of the image of the Rubik’s cube, we get the same output we saw earlier. If we want to low-pass filter this image, we can simply cut out the outer parts of the Fourier transform. Taking the inverse Fourier transform, we see that we get a blurrier</a:t>
            </a:r>
          </a:p>
          <a:p>
            <a:pPr algn="just"/>
            <a:r>
              <a:rPr lang="en-US" dirty="0"/>
              <a:t>(smoother) version of the image. This image has some block artifacts, and that is because we have done a very harsh low-pass filtering — the sharp boundary of the cut-out region causes the artifacts. </a:t>
            </a:r>
            <a:endParaRPr lang="es-ES" dirty="0"/>
          </a:p>
        </p:txBody>
      </p:sp>
    </p:spTree>
    <p:extLst>
      <p:ext uri="{BB962C8B-B14F-4D97-AF65-F5344CB8AC3E}">
        <p14:creationId xmlns:p14="http://schemas.microsoft.com/office/powerpoint/2010/main" val="15204761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0C1C83-B24E-43CA-22C6-7B6F5CF2DB6D}"/>
              </a:ext>
            </a:extLst>
          </p:cNvPr>
          <p:cNvSpPr>
            <a:spLocks noGrp="1"/>
          </p:cNvSpPr>
          <p:nvPr>
            <p:ph type="title"/>
          </p:nvPr>
        </p:nvSpPr>
        <p:spPr/>
        <p:txBody>
          <a:bodyPr/>
          <a:lstStyle/>
          <a:p>
            <a:r>
              <a:rPr lang="en-US" dirty="0"/>
              <a:t>Image Filtering in Frequency Domain</a:t>
            </a:r>
            <a:endParaRPr lang="es-ES" dirty="0"/>
          </a:p>
        </p:txBody>
      </p:sp>
      <p:sp>
        <p:nvSpPr>
          <p:cNvPr id="3" name="Marcador de texto 2">
            <a:extLst>
              <a:ext uri="{FF2B5EF4-FFF2-40B4-BE49-F238E27FC236}">
                <a16:creationId xmlns:a16="http://schemas.microsoft.com/office/drawing/2014/main" id="{9D5306AF-587C-622C-DCDC-D5478E412344}"/>
              </a:ext>
            </a:extLst>
          </p:cNvPr>
          <p:cNvSpPr>
            <a:spLocks noGrp="1"/>
          </p:cNvSpPr>
          <p:nvPr>
            <p:ph type="body" sz="quarter" idx="13"/>
          </p:nvPr>
        </p:nvSpPr>
        <p:spPr/>
        <p:txBody>
          <a:bodyPr/>
          <a:lstStyle/>
          <a:p>
            <a:r>
              <a:rPr lang="es-ES" dirty="0"/>
              <a:t>Low Pass Filtering</a:t>
            </a:r>
          </a:p>
        </p:txBody>
      </p:sp>
      <p:pic>
        <p:nvPicPr>
          <p:cNvPr id="5" name="Imagen 4">
            <a:extLst>
              <a:ext uri="{FF2B5EF4-FFF2-40B4-BE49-F238E27FC236}">
                <a16:creationId xmlns:a16="http://schemas.microsoft.com/office/drawing/2014/main" id="{6B5A264F-65AB-FBC4-6D82-99822ABF75E7}"/>
              </a:ext>
            </a:extLst>
          </p:cNvPr>
          <p:cNvPicPr>
            <a:picLocks noChangeAspect="1"/>
          </p:cNvPicPr>
          <p:nvPr/>
        </p:nvPicPr>
        <p:blipFill>
          <a:blip r:embed="rId2"/>
          <a:stretch>
            <a:fillRect/>
          </a:stretch>
        </p:blipFill>
        <p:spPr>
          <a:xfrm>
            <a:off x="376877" y="1847599"/>
            <a:ext cx="6522065" cy="4528787"/>
          </a:xfrm>
          <a:prstGeom prst="rect">
            <a:avLst/>
          </a:prstGeom>
        </p:spPr>
      </p:pic>
      <p:sp>
        <p:nvSpPr>
          <p:cNvPr id="6" name="CuadroTexto 5">
            <a:extLst>
              <a:ext uri="{FF2B5EF4-FFF2-40B4-BE49-F238E27FC236}">
                <a16:creationId xmlns:a16="http://schemas.microsoft.com/office/drawing/2014/main" id="{2C268445-71D8-4BE9-F587-0D52ADE555F8}"/>
              </a:ext>
            </a:extLst>
          </p:cNvPr>
          <p:cNvSpPr txBox="1"/>
          <p:nvPr/>
        </p:nvSpPr>
        <p:spPr>
          <a:xfrm>
            <a:off x="7222651" y="3429000"/>
            <a:ext cx="4592472" cy="1200329"/>
          </a:xfrm>
          <a:prstGeom prst="rect">
            <a:avLst/>
          </a:prstGeom>
          <a:noFill/>
        </p:spPr>
        <p:txBody>
          <a:bodyPr wrap="square" rtlCol="0">
            <a:spAutoFit/>
          </a:bodyPr>
          <a:lstStyle/>
          <a:p>
            <a:pPr algn="just"/>
            <a:r>
              <a:rPr lang="en-US" dirty="0"/>
              <a:t>If we more severely low-pass filter this image, meaning we use a smaller cut-out region in frequency domain, as expected, we get an even blurrier image. </a:t>
            </a:r>
            <a:endParaRPr lang="es-ES" dirty="0"/>
          </a:p>
        </p:txBody>
      </p:sp>
    </p:spTree>
    <p:extLst>
      <p:ext uri="{BB962C8B-B14F-4D97-AF65-F5344CB8AC3E}">
        <p14:creationId xmlns:p14="http://schemas.microsoft.com/office/powerpoint/2010/main" val="18145172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828F6F-489D-3496-96FB-32904D9E38A5}"/>
              </a:ext>
            </a:extLst>
          </p:cNvPr>
          <p:cNvSpPr>
            <a:spLocks noGrp="1"/>
          </p:cNvSpPr>
          <p:nvPr>
            <p:ph type="title"/>
          </p:nvPr>
        </p:nvSpPr>
        <p:spPr/>
        <p:txBody>
          <a:bodyPr/>
          <a:lstStyle/>
          <a:p>
            <a:r>
              <a:rPr lang="en-US" dirty="0"/>
              <a:t>Image Filtering in Frequency Domain</a:t>
            </a:r>
            <a:endParaRPr lang="es-ES" dirty="0"/>
          </a:p>
        </p:txBody>
      </p:sp>
      <p:sp>
        <p:nvSpPr>
          <p:cNvPr id="3" name="Marcador de texto 2">
            <a:extLst>
              <a:ext uri="{FF2B5EF4-FFF2-40B4-BE49-F238E27FC236}">
                <a16:creationId xmlns:a16="http://schemas.microsoft.com/office/drawing/2014/main" id="{ED8B560F-DB2A-829F-7E90-140465096138}"/>
              </a:ext>
            </a:extLst>
          </p:cNvPr>
          <p:cNvSpPr>
            <a:spLocks noGrp="1"/>
          </p:cNvSpPr>
          <p:nvPr>
            <p:ph type="body" sz="quarter" idx="13"/>
          </p:nvPr>
        </p:nvSpPr>
        <p:spPr/>
        <p:txBody>
          <a:bodyPr/>
          <a:lstStyle/>
          <a:p>
            <a:r>
              <a:rPr lang="es-ES" dirty="0"/>
              <a:t>High Pass Filtering</a:t>
            </a:r>
          </a:p>
        </p:txBody>
      </p:sp>
      <p:pic>
        <p:nvPicPr>
          <p:cNvPr id="5" name="Imagen 4">
            <a:extLst>
              <a:ext uri="{FF2B5EF4-FFF2-40B4-BE49-F238E27FC236}">
                <a16:creationId xmlns:a16="http://schemas.microsoft.com/office/drawing/2014/main" id="{2B02F28E-1C3A-C6BB-8A37-278CEBADF43A}"/>
              </a:ext>
            </a:extLst>
          </p:cNvPr>
          <p:cNvPicPr>
            <a:picLocks noChangeAspect="1"/>
          </p:cNvPicPr>
          <p:nvPr/>
        </p:nvPicPr>
        <p:blipFill>
          <a:blip r:embed="rId2"/>
          <a:stretch>
            <a:fillRect/>
          </a:stretch>
        </p:blipFill>
        <p:spPr>
          <a:xfrm>
            <a:off x="400335" y="1677117"/>
            <a:ext cx="5518247" cy="3861468"/>
          </a:xfrm>
          <a:prstGeom prst="rect">
            <a:avLst/>
          </a:prstGeom>
        </p:spPr>
      </p:pic>
      <p:pic>
        <p:nvPicPr>
          <p:cNvPr id="7" name="Imagen 6">
            <a:extLst>
              <a:ext uri="{FF2B5EF4-FFF2-40B4-BE49-F238E27FC236}">
                <a16:creationId xmlns:a16="http://schemas.microsoft.com/office/drawing/2014/main" id="{E7663DA9-C9E4-6436-DF5F-8B528C406C04}"/>
              </a:ext>
            </a:extLst>
          </p:cNvPr>
          <p:cNvPicPr>
            <a:picLocks noChangeAspect="1"/>
          </p:cNvPicPr>
          <p:nvPr/>
        </p:nvPicPr>
        <p:blipFill>
          <a:blip r:embed="rId3"/>
          <a:stretch>
            <a:fillRect/>
          </a:stretch>
        </p:blipFill>
        <p:spPr>
          <a:xfrm>
            <a:off x="6273418" y="1535997"/>
            <a:ext cx="5518247" cy="3880323"/>
          </a:xfrm>
          <a:prstGeom prst="rect">
            <a:avLst/>
          </a:prstGeom>
        </p:spPr>
      </p:pic>
      <p:sp>
        <p:nvSpPr>
          <p:cNvPr id="8" name="CuadroTexto 7">
            <a:extLst>
              <a:ext uri="{FF2B5EF4-FFF2-40B4-BE49-F238E27FC236}">
                <a16:creationId xmlns:a16="http://schemas.microsoft.com/office/drawing/2014/main" id="{953E09EB-586D-178D-7CE5-246D093C3545}"/>
              </a:ext>
            </a:extLst>
          </p:cNvPr>
          <p:cNvSpPr txBox="1"/>
          <p:nvPr/>
        </p:nvSpPr>
        <p:spPr>
          <a:xfrm>
            <a:off x="176188" y="5690382"/>
            <a:ext cx="12015812" cy="954107"/>
          </a:xfrm>
          <a:prstGeom prst="rect">
            <a:avLst/>
          </a:prstGeom>
          <a:noFill/>
        </p:spPr>
        <p:txBody>
          <a:bodyPr wrap="square" rtlCol="0">
            <a:spAutoFit/>
          </a:bodyPr>
          <a:lstStyle/>
          <a:p>
            <a:pPr algn="just"/>
            <a:r>
              <a:rPr lang="en-US" sz="1400" dirty="0"/>
              <a:t>We can also do the opposite, which is high-pass filter the image. Here we have the Fourier transform again, but now we are going to eliminate the low frequencies and keep the high frequencies. When we do that, we see that we essentially remove all of the constant brightness regions in the image, leaving us with the regions where there is a rapid change in brightness. If we increase the severity of our high pass filtering by using the larger cutout on the right, we see that the edges and corners begin to appear more prominent. </a:t>
            </a:r>
            <a:endParaRPr lang="es-ES" sz="1400" dirty="0"/>
          </a:p>
        </p:txBody>
      </p:sp>
    </p:spTree>
    <p:extLst>
      <p:ext uri="{BB962C8B-B14F-4D97-AF65-F5344CB8AC3E}">
        <p14:creationId xmlns:p14="http://schemas.microsoft.com/office/powerpoint/2010/main" val="4343931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9BC055-0A30-AB2E-BAB9-28CD72E7EE4D}"/>
              </a:ext>
            </a:extLst>
          </p:cNvPr>
          <p:cNvSpPr>
            <a:spLocks noGrp="1"/>
          </p:cNvSpPr>
          <p:nvPr>
            <p:ph type="title"/>
          </p:nvPr>
        </p:nvSpPr>
        <p:spPr>
          <a:xfrm>
            <a:off x="4615218" y="2827092"/>
            <a:ext cx="2961564" cy="452077"/>
          </a:xfrm>
        </p:spPr>
        <p:txBody>
          <a:bodyPr/>
          <a:lstStyle/>
          <a:p>
            <a:r>
              <a:rPr lang="es-ES" sz="4000" dirty="0"/>
              <a:t>EXERCISES</a:t>
            </a:r>
          </a:p>
        </p:txBody>
      </p:sp>
    </p:spTree>
    <p:extLst>
      <p:ext uri="{BB962C8B-B14F-4D97-AF65-F5344CB8AC3E}">
        <p14:creationId xmlns:p14="http://schemas.microsoft.com/office/powerpoint/2010/main" val="760550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5D6B07-2987-EA7D-CCEE-997FE3287499}"/>
              </a:ext>
            </a:extLst>
          </p:cNvPr>
          <p:cNvSpPr>
            <a:spLocks noGrp="1"/>
          </p:cNvSpPr>
          <p:nvPr>
            <p:ph type="title"/>
          </p:nvPr>
        </p:nvSpPr>
        <p:spPr/>
        <p:txBody>
          <a:bodyPr/>
          <a:lstStyle/>
          <a:p>
            <a:r>
              <a:rPr lang="es-ES" dirty="0"/>
              <a:t>Wavelet</a:t>
            </a:r>
          </a:p>
        </p:txBody>
      </p:sp>
      <p:sp>
        <p:nvSpPr>
          <p:cNvPr id="4" name="CuadroTexto 3">
            <a:extLst>
              <a:ext uri="{FF2B5EF4-FFF2-40B4-BE49-F238E27FC236}">
                <a16:creationId xmlns:a16="http://schemas.microsoft.com/office/drawing/2014/main" id="{173316AC-929C-11C7-E5ED-40845A4BF639}"/>
              </a:ext>
            </a:extLst>
          </p:cNvPr>
          <p:cNvSpPr txBox="1"/>
          <p:nvPr/>
        </p:nvSpPr>
        <p:spPr>
          <a:xfrm>
            <a:off x="4544704" y="3077571"/>
            <a:ext cx="7226489" cy="923330"/>
          </a:xfrm>
          <a:prstGeom prst="rect">
            <a:avLst/>
          </a:prstGeom>
          <a:noFill/>
        </p:spPr>
        <p:txBody>
          <a:bodyPr wrap="square" rtlCol="0">
            <a:spAutoFit/>
          </a:bodyPr>
          <a:lstStyle/>
          <a:p>
            <a:pPr algn="just"/>
            <a:r>
              <a:rPr lang="en-US" dirty="0"/>
              <a:t>Jean Morlet (French: 13 January 1931 – 27 April 2007) was a French geophysicist who pioneered work in the field of wavelet analysis around the year 1975</a:t>
            </a:r>
            <a:endParaRPr lang="es-ES" dirty="0"/>
          </a:p>
        </p:txBody>
      </p:sp>
      <p:pic>
        <p:nvPicPr>
          <p:cNvPr id="1026" name="Picture 2">
            <a:extLst>
              <a:ext uri="{FF2B5EF4-FFF2-40B4-BE49-F238E27FC236}">
                <a16:creationId xmlns:a16="http://schemas.microsoft.com/office/drawing/2014/main" id="{7DB6A68F-DD42-FDAF-729E-C8DBE7803F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1449" y="1882955"/>
            <a:ext cx="2963698" cy="3486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96757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8D6524-791B-645D-D110-3B162AF1DDD4}"/>
              </a:ext>
            </a:extLst>
          </p:cNvPr>
          <p:cNvSpPr>
            <a:spLocks noGrp="1"/>
          </p:cNvSpPr>
          <p:nvPr>
            <p:ph type="title"/>
          </p:nvPr>
        </p:nvSpPr>
        <p:spPr/>
        <p:txBody>
          <a:bodyPr/>
          <a:lstStyle/>
          <a:p>
            <a:r>
              <a:rPr lang="es-ES" dirty="0"/>
              <a:t>What </a:t>
            </a:r>
            <a:r>
              <a:rPr lang="es-ES" dirty="0" err="1"/>
              <a:t>is</a:t>
            </a:r>
            <a:r>
              <a:rPr lang="es-ES" dirty="0"/>
              <a:t> a Wavelet?</a:t>
            </a:r>
          </a:p>
        </p:txBody>
      </p:sp>
      <p:sp>
        <p:nvSpPr>
          <p:cNvPr id="4" name="CuadroTexto 3">
            <a:extLst>
              <a:ext uri="{FF2B5EF4-FFF2-40B4-BE49-F238E27FC236}">
                <a16:creationId xmlns:a16="http://schemas.microsoft.com/office/drawing/2014/main" id="{3993AC8B-5EDC-F112-88BE-F8B42687288D}"/>
              </a:ext>
            </a:extLst>
          </p:cNvPr>
          <p:cNvSpPr txBox="1"/>
          <p:nvPr/>
        </p:nvSpPr>
        <p:spPr>
          <a:xfrm>
            <a:off x="327546" y="1405719"/>
            <a:ext cx="11361761" cy="646331"/>
          </a:xfrm>
          <a:prstGeom prst="rect">
            <a:avLst/>
          </a:prstGeom>
          <a:noFill/>
        </p:spPr>
        <p:txBody>
          <a:bodyPr wrap="square" rtlCol="0">
            <a:spAutoFit/>
          </a:bodyPr>
          <a:lstStyle/>
          <a:p>
            <a:r>
              <a:rPr lang="en-US" dirty="0"/>
              <a:t>A wavelet is a wave-like oscillation, which is a “brief oscillation” or “small oscillation”. Its amplitude begins at zero, increases or decreases, and then returns to zero one or more times. Let’s see some wavelets plots as follows:</a:t>
            </a:r>
            <a:endParaRPr lang="es-ES" dirty="0"/>
          </a:p>
        </p:txBody>
      </p:sp>
      <p:pic>
        <p:nvPicPr>
          <p:cNvPr id="6" name="Imagen 5">
            <a:extLst>
              <a:ext uri="{FF2B5EF4-FFF2-40B4-BE49-F238E27FC236}">
                <a16:creationId xmlns:a16="http://schemas.microsoft.com/office/drawing/2014/main" id="{EEA54DA5-6211-A9BE-97A0-49D636B8EA44}"/>
              </a:ext>
            </a:extLst>
          </p:cNvPr>
          <p:cNvPicPr>
            <a:picLocks noChangeAspect="1"/>
          </p:cNvPicPr>
          <p:nvPr/>
        </p:nvPicPr>
        <p:blipFill>
          <a:blip r:embed="rId2"/>
          <a:stretch>
            <a:fillRect/>
          </a:stretch>
        </p:blipFill>
        <p:spPr>
          <a:xfrm>
            <a:off x="2643726" y="2052050"/>
            <a:ext cx="5544931" cy="4451638"/>
          </a:xfrm>
          <a:prstGeom prst="rect">
            <a:avLst/>
          </a:prstGeom>
        </p:spPr>
      </p:pic>
    </p:spTree>
    <p:extLst>
      <p:ext uri="{BB962C8B-B14F-4D97-AF65-F5344CB8AC3E}">
        <p14:creationId xmlns:p14="http://schemas.microsoft.com/office/powerpoint/2010/main" val="4053674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 Imagen"/>
          <p:cNvPicPr>
            <a:picLocks noChangeAspect="1"/>
          </p:cNvPicPr>
          <p:nvPr/>
        </p:nvPicPr>
        <p:blipFill>
          <a:blip r:embed="rId3" cstate="print">
            <a:grayscl/>
            <a:extLst>
              <a:ext uri="{28A0092B-C50C-407E-A947-70E740481C1C}">
                <a14:useLocalDpi xmlns:a14="http://schemas.microsoft.com/office/drawing/2010/main" val="0"/>
              </a:ext>
            </a:extLst>
          </a:blip>
          <a:stretch>
            <a:fillRect/>
          </a:stretch>
        </p:blipFill>
        <p:spPr>
          <a:xfrm>
            <a:off x="5609946" y="1059882"/>
            <a:ext cx="964965" cy="964965"/>
          </a:xfrm>
          <a:prstGeom prst="rect">
            <a:avLst/>
          </a:prstGeom>
        </p:spPr>
      </p:pic>
      <p:sp>
        <p:nvSpPr>
          <p:cNvPr id="7" name="6 Marcador de fecha"/>
          <p:cNvSpPr>
            <a:spLocks noGrp="1"/>
          </p:cNvSpPr>
          <p:nvPr>
            <p:ph type="dt" sz="half" idx="10"/>
          </p:nvPr>
        </p:nvSpPr>
        <p:spPr/>
        <p:txBody>
          <a:bodyPr/>
          <a:lstStyle/>
          <a:p>
            <a:r>
              <a:rPr lang="es-ES"/>
              <a:t>Nombre del profesor</a:t>
            </a:r>
            <a:endParaRPr lang="es-ES" dirty="0"/>
          </a:p>
        </p:txBody>
      </p:sp>
      <p:sp>
        <p:nvSpPr>
          <p:cNvPr id="3" name="AutoShape 2" descr="Prohibido comer Imágenes Vectoriales, Gráfico Vectorial de Prohibido comer  | Depositphotos"/>
          <p:cNvSpPr>
            <a:spLocks noChangeAspect="1" noChangeArrowheads="1"/>
          </p:cNvSpPr>
          <p:nvPr/>
        </p:nvSpPr>
        <p:spPr bwMode="auto">
          <a:xfrm>
            <a:off x="2783681" y="748904"/>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s-ES"/>
          </a:p>
        </p:txBody>
      </p:sp>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89427" y="2281509"/>
            <a:ext cx="3310501" cy="3310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Marcador de número de diapositiva 3">
            <a:extLst>
              <a:ext uri="{FF2B5EF4-FFF2-40B4-BE49-F238E27FC236}">
                <a16:creationId xmlns:a16="http://schemas.microsoft.com/office/drawing/2014/main" id="{3D810A67-1614-B426-97BA-9EEBDDEFF37B}"/>
              </a:ext>
            </a:extLst>
          </p:cNvPr>
          <p:cNvSpPr>
            <a:spLocks noGrp="1"/>
          </p:cNvSpPr>
          <p:nvPr>
            <p:ph type="sldNum" sz="quarter" idx="12"/>
          </p:nvPr>
        </p:nvSpPr>
        <p:spPr/>
        <p:txBody>
          <a:bodyPr/>
          <a:lstStyle/>
          <a:p>
            <a:fld id="{782A4607-9936-4E24-98A0-335039E24A0B}" type="slidenum">
              <a:rPr lang="es-ES" smtClean="0"/>
              <a:pPr/>
              <a:t>3</a:t>
            </a:fld>
            <a:endParaRPr lang="es-ES"/>
          </a:p>
        </p:txBody>
      </p:sp>
    </p:spTree>
    <p:extLst>
      <p:ext uri="{BB962C8B-B14F-4D97-AF65-F5344CB8AC3E}">
        <p14:creationId xmlns:p14="http://schemas.microsoft.com/office/powerpoint/2010/main" val="3197125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123"/>
                                        </p:tgtEl>
                                        <p:attrNameLst>
                                          <p:attrName>style.visibility</p:attrName>
                                        </p:attrNameLst>
                                      </p:cBhvr>
                                      <p:to>
                                        <p:strVal val="visible"/>
                                      </p:to>
                                    </p:set>
                                    <p:animEffect transition="in" filter="fade">
                                      <p:cBhvr>
                                        <p:cTn id="11" dur="500"/>
                                        <p:tgtEl>
                                          <p:spTgt spid="5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380AAB-8196-C7F7-8AA5-5434DAE753B7}"/>
              </a:ext>
            </a:extLst>
          </p:cNvPr>
          <p:cNvSpPr>
            <a:spLocks noGrp="1"/>
          </p:cNvSpPr>
          <p:nvPr>
            <p:ph type="title"/>
          </p:nvPr>
        </p:nvSpPr>
        <p:spPr/>
        <p:txBody>
          <a:bodyPr/>
          <a:lstStyle/>
          <a:p>
            <a:r>
              <a:rPr lang="es-ES" dirty="0"/>
              <a:t>Wavelet Transform</a:t>
            </a:r>
          </a:p>
        </p:txBody>
      </p:sp>
      <p:sp>
        <p:nvSpPr>
          <p:cNvPr id="4" name="CuadroTexto 3">
            <a:extLst>
              <a:ext uri="{FF2B5EF4-FFF2-40B4-BE49-F238E27FC236}">
                <a16:creationId xmlns:a16="http://schemas.microsoft.com/office/drawing/2014/main" id="{301E3132-8EB9-352A-AD81-0862EB86DBBE}"/>
              </a:ext>
            </a:extLst>
          </p:cNvPr>
          <p:cNvSpPr txBox="1"/>
          <p:nvPr/>
        </p:nvSpPr>
        <p:spPr>
          <a:xfrm>
            <a:off x="361666" y="1572457"/>
            <a:ext cx="11225283" cy="646331"/>
          </a:xfrm>
          <a:prstGeom prst="rect">
            <a:avLst/>
          </a:prstGeom>
          <a:noFill/>
        </p:spPr>
        <p:txBody>
          <a:bodyPr wrap="square" rtlCol="0">
            <a:spAutoFit/>
          </a:bodyPr>
          <a:lstStyle/>
          <a:p>
            <a:pPr algn="just"/>
            <a:r>
              <a:rPr lang="en-US" dirty="0"/>
              <a:t>In the signal processing context, Wavelet transform (WT), also called wavelet analysis, is a method to </a:t>
            </a:r>
            <a:r>
              <a:rPr lang="en-US" b="1" dirty="0"/>
              <a:t>decompose an input signal of interest into a set of elementary waveforms</a:t>
            </a:r>
            <a:r>
              <a:rPr lang="en-US" dirty="0"/>
              <a:t>, i.e. “wavelets”</a:t>
            </a:r>
            <a:endParaRPr lang="es-ES" dirty="0"/>
          </a:p>
        </p:txBody>
      </p:sp>
      <p:sp>
        <p:nvSpPr>
          <p:cNvPr id="5" name="CuadroTexto 4">
            <a:extLst>
              <a:ext uri="{FF2B5EF4-FFF2-40B4-BE49-F238E27FC236}">
                <a16:creationId xmlns:a16="http://schemas.microsoft.com/office/drawing/2014/main" id="{81444CB8-4456-06BE-D12F-A45B1CAC9AD9}"/>
              </a:ext>
            </a:extLst>
          </p:cNvPr>
          <p:cNvSpPr txBox="1"/>
          <p:nvPr/>
        </p:nvSpPr>
        <p:spPr>
          <a:xfrm>
            <a:off x="436727" y="2381534"/>
            <a:ext cx="11368585" cy="646331"/>
          </a:xfrm>
          <a:prstGeom prst="rect">
            <a:avLst/>
          </a:prstGeom>
          <a:noFill/>
        </p:spPr>
        <p:txBody>
          <a:bodyPr wrap="square" rtlCol="0">
            <a:spAutoFit/>
          </a:bodyPr>
          <a:lstStyle/>
          <a:p>
            <a:r>
              <a:rPr lang="en-US" dirty="0"/>
              <a:t>Wavelet Transform (WT) provides a way to analyze the signal by examining the coefficients (or weights) of these wavelets. </a:t>
            </a:r>
            <a:endParaRPr lang="es-ES" dirty="0"/>
          </a:p>
        </p:txBody>
      </p:sp>
      <p:sp>
        <p:nvSpPr>
          <p:cNvPr id="6" name="CuadroTexto 5">
            <a:extLst>
              <a:ext uri="{FF2B5EF4-FFF2-40B4-BE49-F238E27FC236}">
                <a16:creationId xmlns:a16="http://schemas.microsoft.com/office/drawing/2014/main" id="{4F105137-3D75-4DB8-1FD8-0DF6DE3538EB}"/>
              </a:ext>
            </a:extLst>
          </p:cNvPr>
          <p:cNvSpPr txBox="1"/>
          <p:nvPr/>
        </p:nvSpPr>
        <p:spPr>
          <a:xfrm>
            <a:off x="429904" y="3104866"/>
            <a:ext cx="10781732" cy="923330"/>
          </a:xfrm>
          <a:prstGeom prst="rect">
            <a:avLst/>
          </a:prstGeom>
          <a:noFill/>
        </p:spPr>
        <p:txBody>
          <a:bodyPr wrap="square" rtlCol="0">
            <a:spAutoFit/>
          </a:bodyPr>
          <a:lstStyle/>
          <a:p>
            <a:r>
              <a:rPr lang="en-US" dirty="0"/>
              <a:t>Two basic factors</a:t>
            </a:r>
          </a:p>
          <a:p>
            <a:pPr marL="742950" lvl="1" indent="-285750">
              <a:buFont typeface="Arial" panose="020B0604020202020204" pitchFamily="34" charset="0"/>
              <a:buChar char="•"/>
            </a:pPr>
            <a:r>
              <a:rPr lang="en-US" dirty="0"/>
              <a:t>scale (or dilation): Stretched or compressed (or shrunk) wavelet</a:t>
            </a:r>
          </a:p>
          <a:p>
            <a:pPr marL="742950" lvl="1" indent="-285750">
              <a:buFont typeface="Arial" panose="020B0604020202020204" pitchFamily="34" charset="0"/>
              <a:buChar char="•"/>
            </a:pPr>
            <a:r>
              <a:rPr lang="en-US" dirty="0"/>
              <a:t>shift (or location): the positions of the wavelet</a:t>
            </a:r>
            <a:endParaRPr lang="es-ES" dirty="0"/>
          </a:p>
        </p:txBody>
      </p:sp>
      <p:pic>
        <p:nvPicPr>
          <p:cNvPr id="8" name="Imagen 7">
            <a:extLst>
              <a:ext uri="{FF2B5EF4-FFF2-40B4-BE49-F238E27FC236}">
                <a16:creationId xmlns:a16="http://schemas.microsoft.com/office/drawing/2014/main" id="{22CEDA8A-DFDE-8D15-C21F-B35C48CFF208}"/>
              </a:ext>
            </a:extLst>
          </p:cNvPr>
          <p:cNvPicPr>
            <a:picLocks noChangeAspect="1"/>
          </p:cNvPicPr>
          <p:nvPr/>
        </p:nvPicPr>
        <p:blipFill>
          <a:blip r:embed="rId2"/>
          <a:stretch>
            <a:fillRect/>
          </a:stretch>
        </p:blipFill>
        <p:spPr>
          <a:xfrm>
            <a:off x="7704161" y="3190611"/>
            <a:ext cx="3882788" cy="3483144"/>
          </a:xfrm>
          <a:prstGeom prst="rect">
            <a:avLst/>
          </a:prstGeom>
        </p:spPr>
      </p:pic>
    </p:spTree>
    <p:extLst>
      <p:ext uri="{BB962C8B-B14F-4D97-AF65-F5344CB8AC3E}">
        <p14:creationId xmlns:p14="http://schemas.microsoft.com/office/powerpoint/2010/main" val="34090547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077EBC-D7BD-F96E-7FCD-939A7D1BCE4E}"/>
              </a:ext>
            </a:extLst>
          </p:cNvPr>
          <p:cNvSpPr>
            <a:spLocks noGrp="1"/>
          </p:cNvSpPr>
          <p:nvPr>
            <p:ph type="title"/>
          </p:nvPr>
        </p:nvSpPr>
        <p:spPr/>
        <p:txBody>
          <a:bodyPr/>
          <a:lstStyle/>
          <a:p>
            <a:r>
              <a:rPr lang="en-US" dirty="0"/>
              <a:t>The General Form of Wavelet Formula</a:t>
            </a:r>
            <a:endParaRPr lang="es-ES" dirty="0"/>
          </a:p>
        </p:txBody>
      </p:sp>
      <p:pic>
        <p:nvPicPr>
          <p:cNvPr id="5" name="Imagen 4">
            <a:extLst>
              <a:ext uri="{FF2B5EF4-FFF2-40B4-BE49-F238E27FC236}">
                <a16:creationId xmlns:a16="http://schemas.microsoft.com/office/drawing/2014/main" id="{D79B6FF3-55DF-3A96-7281-2AB96EB0AC82}"/>
              </a:ext>
            </a:extLst>
          </p:cNvPr>
          <p:cNvPicPr>
            <a:picLocks noChangeAspect="1"/>
          </p:cNvPicPr>
          <p:nvPr/>
        </p:nvPicPr>
        <p:blipFill>
          <a:blip r:embed="rId2"/>
          <a:stretch>
            <a:fillRect/>
          </a:stretch>
        </p:blipFill>
        <p:spPr>
          <a:xfrm>
            <a:off x="4042336" y="1181893"/>
            <a:ext cx="3878736" cy="1205750"/>
          </a:xfrm>
          <a:prstGeom prst="rect">
            <a:avLst/>
          </a:prstGeom>
        </p:spPr>
      </p:pic>
      <p:pic>
        <p:nvPicPr>
          <p:cNvPr id="7" name="Imagen 6">
            <a:extLst>
              <a:ext uri="{FF2B5EF4-FFF2-40B4-BE49-F238E27FC236}">
                <a16:creationId xmlns:a16="http://schemas.microsoft.com/office/drawing/2014/main" id="{FAD2DF17-745D-8135-213F-18717F2150FA}"/>
              </a:ext>
            </a:extLst>
          </p:cNvPr>
          <p:cNvPicPr>
            <a:picLocks noChangeAspect="1"/>
          </p:cNvPicPr>
          <p:nvPr/>
        </p:nvPicPr>
        <p:blipFill>
          <a:blip r:embed="rId3"/>
          <a:stretch>
            <a:fillRect/>
          </a:stretch>
        </p:blipFill>
        <p:spPr>
          <a:xfrm>
            <a:off x="3839074" y="2387643"/>
            <a:ext cx="4081998" cy="1443549"/>
          </a:xfrm>
          <a:prstGeom prst="rect">
            <a:avLst/>
          </a:prstGeom>
        </p:spPr>
      </p:pic>
      <p:pic>
        <p:nvPicPr>
          <p:cNvPr id="3074" name="Picture 2">
            <a:extLst>
              <a:ext uri="{FF2B5EF4-FFF2-40B4-BE49-F238E27FC236}">
                <a16:creationId xmlns:a16="http://schemas.microsoft.com/office/drawing/2014/main" id="{011FA4B6-A0D6-6A74-B54B-E46C391413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1140" y="3539386"/>
            <a:ext cx="4405952" cy="330446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5C9CBDCC-BB42-8DDC-94BC-A6E26A5EA08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68617" y="3539386"/>
            <a:ext cx="4405952" cy="3304464"/>
          </a:xfrm>
          <a:prstGeom prst="rect">
            <a:avLst/>
          </a:prstGeom>
          <a:noFill/>
          <a:extLst>
            <a:ext uri="{909E8E84-426E-40DD-AFC4-6F175D3DCCD1}">
              <a14:hiddenFill xmlns:a14="http://schemas.microsoft.com/office/drawing/2010/main">
                <a:solidFill>
                  <a:srgbClr val="FFFFFF"/>
                </a:solidFill>
              </a14:hiddenFill>
            </a:ext>
          </a:extLst>
        </p:spPr>
      </p:pic>
      <p:sp>
        <p:nvSpPr>
          <p:cNvPr id="9" name="CuadroTexto 8">
            <a:extLst>
              <a:ext uri="{FF2B5EF4-FFF2-40B4-BE49-F238E27FC236}">
                <a16:creationId xmlns:a16="http://schemas.microsoft.com/office/drawing/2014/main" id="{FF080B61-6D5D-C569-471C-FE48245B10E5}"/>
              </a:ext>
            </a:extLst>
          </p:cNvPr>
          <p:cNvSpPr txBox="1"/>
          <p:nvPr/>
        </p:nvSpPr>
        <p:spPr>
          <a:xfrm>
            <a:off x="8137073" y="2829425"/>
            <a:ext cx="3878736" cy="369332"/>
          </a:xfrm>
          <a:prstGeom prst="rect">
            <a:avLst/>
          </a:prstGeom>
          <a:noFill/>
        </p:spPr>
        <p:txBody>
          <a:bodyPr wrap="square">
            <a:spAutoFit/>
          </a:bodyPr>
          <a:lstStyle/>
          <a:p>
            <a:r>
              <a:rPr lang="en-US" b="0" i="0" dirty="0">
                <a:solidFill>
                  <a:srgbClr val="242424"/>
                </a:solidFill>
                <a:effectLst/>
                <a:latin typeface="source-serif-pro"/>
              </a:rPr>
              <a:t>a is the scale and b is the translation</a:t>
            </a:r>
            <a:endParaRPr lang="es-ES" dirty="0"/>
          </a:p>
        </p:txBody>
      </p:sp>
    </p:spTree>
    <p:extLst>
      <p:ext uri="{BB962C8B-B14F-4D97-AF65-F5344CB8AC3E}">
        <p14:creationId xmlns:p14="http://schemas.microsoft.com/office/powerpoint/2010/main" val="33350946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510879AB-554E-E52F-C48E-1D0629B708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8674" y="1748082"/>
            <a:ext cx="7751930" cy="3246121"/>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513574B5-04DC-05C8-A6C4-B91389D0E90E}"/>
              </a:ext>
            </a:extLst>
          </p:cNvPr>
          <p:cNvSpPr txBox="1"/>
          <p:nvPr/>
        </p:nvSpPr>
        <p:spPr>
          <a:xfrm>
            <a:off x="1833349" y="5367216"/>
            <a:ext cx="8243248" cy="646331"/>
          </a:xfrm>
          <a:prstGeom prst="rect">
            <a:avLst/>
          </a:prstGeom>
          <a:noFill/>
        </p:spPr>
        <p:txBody>
          <a:bodyPr wrap="square" rtlCol="0">
            <a:spAutoFit/>
          </a:bodyPr>
          <a:lstStyle/>
          <a:p>
            <a:r>
              <a:rPr lang="en-US" dirty="0"/>
              <a:t>Wavelet transform decomposes a time series into waves that are localized not only in frequency but also in time.</a:t>
            </a:r>
            <a:endParaRPr lang="es-ES" dirty="0"/>
          </a:p>
        </p:txBody>
      </p:sp>
    </p:spTree>
    <p:extLst>
      <p:ext uri="{BB962C8B-B14F-4D97-AF65-F5344CB8AC3E}">
        <p14:creationId xmlns:p14="http://schemas.microsoft.com/office/powerpoint/2010/main" val="28819625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270DBB-7C8B-32DF-8E8C-55BFE48145F0}"/>
              </a:ext>
            </a:extLst>
          </p:cNvPr>
          <p:cNvSpPr>
            <a:spLocks noGrp="1"/>
          </p:cNvSpPr>
          <p:nvPr>
            <p:ph type="title"/>
          </p:nvPr>
        </p:nvSpPr>
        <p:spPr/>
        <p:txBody>
          <a:bodyPr/>
          <a:lstStyle/>
          <a:p>
            <a:r>
              <a:rPr lang="es-ES" dirty="0"/>
              <a:t>Types of wavelets</a:t>
            </a:r>
          </a:p>
        </p:txBody>
      </p:sp>
      <p:pic>
        <p:nvPicPr>
          <p:cNvPr id="5" name="Imagen 4">
            <a:extLst>
              <a:ext uri="{FF2B5EF4-FFF2-40B4-BE49-F238E27FC236}">
                <a16:creationId xmlns:a16="http://schemas.microsoft.com/office/drawing/2014/main" id="{E00D240F-143F-F92F-4820-EA10FB3E0D1F}"/>
              </a:ext>
            </a:extLst>
          </p:cNvPr>
          <p:cNvPicPr>
            <a:picLocks noChangeAspect="1"/>
          </p:cNvPicPr>
          <p:nvPr/>
        </p:nvPicPr>
        <p:blipFill>
          <a:blip r:embed="rId2"/>
          <a:stretch>
            <a:fillRect/>
          </a:stretch>
        </p:blipFill>
        <p:spPr>
          <a:xfrm>
            <a:off x="3642271" y="1067096"/>
            <a:ext cx="4703335" cy="3660071"/>
          </a:xfrm>
          <a:prstGeom prst="rect">
            <a:avLst/>
          </a:prstGeom>
        </p:spPr>
      </p:pic>
      <p:sp>
        <p:nvSpPr>
          <p:cNvPr id="6" name="CuadroTexto 5">
            <a:extLst>
              <a:ext uri="{FF2B5EF4-FFF2-40B4-BE49-F238E27FC236}">
                <a16:creationId xmlns:a16="http://schemas.microsoft.com/office/drawing/2014/main" id="{F889CF32-8DFE-3B81-4F46-F24480990C74}"/>
              </a:ext>
            </a:extLst>
          </p:cNvPr>
          <p:cNvSpPr txBox="1"/>
          <p:nvPr/>
        </p:nvSpPr>
        <p:spPr>
          <a:xfrm>
            <a:off x="968991" y="5089398"/>
            <a:ext cx="10495128" cy="923330"/>
          </a:xfrm>
          <a:prstGeom prst="rect">
            <a:avLst/>
          </a:prstGeom>
          <a:noFill/>
        </p:spPr>
        <p:txBody>
          <a:bodyPr wrap="square" rtlCol="0">
            <a:spAutoFit/>
          </a:bodyPr>
          <a:lstStyle/>
          <a:p>
            <a:pPr algn="just"/>
            <a:r>
              <a:rPr lang="en-US" dirty="0"/>
              <a:t>In Wavelet Analysis we scale the wavelet function to different sizes and convolve it with the input signal. This is called a Wavelet Transform and allows us to represent the signal in terms of different scales of the wavelet. Wavelet transforms allow us to capture spatial and temporal information of the signal.</a:t>
            </a:r>
            <a:endParaRPr lang="es-ES" dirty="0"/>
          </a:p>
        </p:txBody>
      </p:sp>
    </p:spTree>
    <p:extLst>
      <p:ext uri="{BB962C8B-B14F-4D97-AF65-F5344CB8AC3E}">
        <p14:creationId xmlns:p14="http://schemas.microsoft.com/office/powerpoint/2010/main" val="24647233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A1506D-6D4C-AB34-47AC-88A841B41A5C}"/>
              </a:ext>
            </a:extLst>
          </p:cNvPr>
          <p:cNvSpPr>
            <a:spLocks noGrp="1"/>
          </p:cNvSpPr>
          <p:nvPr>
            <p:ph type="title"/>
          </p:nvPr>
        </p:nvSpPr>
        <p:spPr/>
        <p:txBody>
          <a:bodyPr/>
          <a:lstStyle/>
          <a:p>
            <a:r>
              <a:rPr lang="es-ES" dirty="0"/>
              <a:t>How does </a:t>
            </a:r>
            <a:r>
              <a:rPr lang="es-ES" dirty="0" err="1"/>
              <a:t>it</a:t>
            </a:r>
            <a:r>
              <a:rPr lang="es-ES" dirty="0"/>
              <a:t> work?</a:t>
            </a:r>
          </a:p>
        </p:txBody>
      </p:sp>
      <p:pic>
        <p:nvPicPr>
          <p:cNvPr id="5122" name="Picture 2">
            <a:extLst>
              <a:ext uri="{FF2B5EF4-FFF2-40B4-BE49-F238E27FC236}">
                <a16:creationId xmlns:a16="http://schemas.microsoft.com/office/drawing/2014/main" id="{9382653A-E37B-C45B-E322-6924401BDD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9922" y="1323833"/>
            <a:ext cx="3972066" cy="2979050"/>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A9A71390-0202-70F3-3C65-BB44B1470F79}"/>
              </a:ext>
            </a:extLst>
          </p:cNvPr>
          <p:cNvSpPr txBox="1"/>
          <p:nvPr/>
        </p:nvSpPr>
        <p:spPr>
          <a:xfrm>
            <a:off x="176188" y="4469774"/>
            <a:ext cx="11595006" cy="646331"/>
          </a:xfrm>
          <a:prstGeom prst="rect">
            <a:avLst/>
          </a:prstGeom>
          <a:noFill/>
        </p:spPr>
        <p:txBody>
          <a:bodyPr wrap="square" rtlCol="0">
            <a:spAutoFit/>
          </a:bodyPr>
          <a:lstStyle/>
          <a:p>
            <a:pPr algn="just"/>
            <a:r>
              <a:rPr lang="en-US" dirty="0"/>
              <a:t>The basic idea is to compute how much of a wavelet is in a signal for a particular scale and location. For those familiar with convolutions, that is exactly what this is. A signal is convolved with a set wavelets at a variety of scales.</a:t>
            </a:r>
            <a:endParaRPr lang="es-ES" dirty="0"/>
          </a:p>
        </p:txBody>
      </p:sp>
      <p:sp>
        <p:nvSpPr>
          <p:cNvPr id="8" name="CuadroTexto 7">
            <a:extLst>
              <a:ext uri="{FF2B5EF4-FFF2-40B4-BE49-F238E27FC236}">
                <a16:creationId xmlns:a16="http://schemas.microsoft.com/office/drawing/2014/main" id="{54976937-C519-6F0B-85E4-920C8DF39A64}"/>
              </a:ext>
            </a:extLst>
          </p:cNvPr>
          <p:cNvSpPr txBox="1"/>
          <p:nvPr/>
        </p:nvSpPr>
        <p:spPr>
          <a:xfrm>
            <a:off x="237603" y="5326752"/>
            <a:ext cx="11608654" cy="1200329"/>
          </a:xfrm>
          <a:prstGeom prst="rect">
            <a:avLst/>
          </a:prstGeom>
          <a:noFill/>
        </p:spPr>
        <p:txBody>
          <a:bodyPr wrap="square" rtlCol="0">
            <a:spAutoFit/>
          </a:bodyPr>
          <a:lstStyle/>
          <a:p>
            <a:pPr algn="just"/>
            <a:r>
              <a:rPr lang="en-US" dirty="0"/>
              <a:t>In other words, we pick a wavelet of a particular scale (like the blue wavelet in the gif above). Then, we slide this wavelet across the entire signal i.e. vary its location, where at each time step we multiply the wavelet and signal. The product of this multiplication gives us a coefficient for that wavelet scale at that time step. We then increase the wavelet scale (e.g. the red and green wavelets) and repeat the process.</a:t>
            </a:r>
            <a:endParaRPr lang="es-ES" dirty="0"/>
          </a:p>
        </p:txBody>
      </p:sp>
      <p:pic>
        <p:nvPicPr>
          <p:cNvPr id="10" name="Imagen 9">
            <a:extLst>
              <a:ext uri="{FF2B5EF4-FFF2-40B4-BE49-F238E27FC236}">
                <a16:creationId xmlns:a16="http://schemas.microsoft.com/office/drawing/2014/main" id="{3BB88243-75BA-4629-E089-3CE9AA379C9D}"/>
              </a:ext>
            </a:extLst>
          </p:cNvPr>
          <p:cNvPicPr>
            <a:picLocks noChangeAspect="1"/>
          </p:cNvPicPr>
          <p:nvPr/>
        </p:nvPicPr>
        <p:blipFill>
          <a:blip r:embed="rId3"/>
          <a:stretch>
            <a:fillRect/>
          </a:stretch>
        </p:blipFill>
        <p:spPr>
          <a:xfrm>
            <a:off x="6413693" y="340522"/>
            <a:ext cx="4149673" cy="2031994"/>
          </a:xfrm>
          <a:prstGeom prst="rect">
            <a:avLst/>
          </a:prstGeom>
        </p:spPr>
      </p:pic>
      <p:pic>
        <p:nvPicPr>
          <p:cNvPr id="12" name="Imagen 11">
            <a:extLst>
              <a:ext uri="{FF2B5EF4-FFF2-40B4-BE49-F238E27FC236}">
                <a16:creationId xmlns:a16="http://schemas.microsoft.com/office/drawing/2014/main" id="{AF27857C-D7F0-35D7-F279-304212ED9CB5}"/>
              </a:ext>
            </a:extLst>
          </p:cNvPr>
          <p:cNvPicPr>
            <a:picLocks noChangeAspect="1"/>
          </p:cNvPicPr>
          <p:nvPr/>
        </p:nvPicPr>
        <p:blipFill>
          <a:blip r:embed="rId4"/>
          <a:srcRect l="3858"/>
          <a:stretch/>
        </p:blipFill>
        <p:spPr>
          <a:xfrm>
            <a:off x="5222285" y="2583163"/>
            <a:ext cx="3435255" cy="1403370"/>
          </a:xfrm>
          <a:prstGeom prst="rect">
            <a:avLst/>
          </a:prstGeom>
        </p:spPr>
      </p:pic>
      <p:pic>
        <p:nvPicPr>
          <p:cNvPr id="14" name="Imagen 13">
            <a:extLst>
              <a:ext uri="{FF2B5EF4-FFF2-40B4-BE49-F238E27FC236}">
                <a16:creationId xmlns:a16="http://schemas.microsoft.com/office/drawing/2014/main" id="{0237DFDA-FE6E-A162-1B12-55BAD2837250}"/>
              </a:ext>
            </a:extLst>
          </p:cNvPr>
          <p:cNvPicPr>
            <a:picLocks noChangeAspect="1"/>
          </p:cNvPicPr>
          <p:nvPr/>
        </p:nvPicPr>
        <p:blipFill>
          <a:blip r:embed="rId5"/>
          <a:stretch>
            <a:fillRect/>
          </a:stretch>
        </p:blipFill>
        <p:spPr>
          <a:xfrm>
            <a:off x="8657540" y="2531635"/>
            <a:ext cx="3452108" cy="1403370"/>
          </a:xfrm>
          <a:prstGeom prst="rect">
            <a:avLst/>
          </a:prstGeom>
        </p:spPr>
      </p:pic>
    </p:spTree>
    <p:extLst>
      <p:ext uri="{BB962C8B-B14F-4D97-AF65-F5344CB8AC3E}">
        <p14:creationId xmlns:p14="http://schemas.microsoft.com/office/powerpoint/2010/main" val="35658319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10E252-8D54-99CE-65ED-101AF63781E5}"/>
              </a:ext>
            </a:extLst>
          </p:cNvPr>
          <p:cNvSpPr>
            <a:spLocks noGrp="1"/>
          </p:cNvSpPr>
          <p:nvPr>
            <p:ph type="title"/>
          </p:nvPr>
        </p:nvSpPr>
        <p:spPr/>
        <p:txBody>
          <a:bodyPr/>
          <a:lstStyle/>
          <a:p>
            <a:r>
              <a:rPr lang="es-ES" dirty="0"/>
              <a:t>Why wavelets?</a:t>
            </a:r>
          </a:p>
        </p:txBody>
      </p:sp>
      <p:sp>
        <p:nvSpPr>
          <p:cNvPr id="4" name="CuadroTexto 3">
            <a:extLst>
              <a:ext uri="{FF2B5EF4-FFF2-40B4-BE49-F238E27FC236}">
                <a16:creationId xmlns:a16="http://schemas.microsoft.com/office/drawing/2014/main" id="{DB3BA1BE-4B4D-73EA-420E-83E5B644D0FB}"/>
              </a:ext>
            </a:extLst>
          </p:cNvPr>
          <p:cNvSpPr txBox="1"/>
          <p:nvPr/>
        </p:nvSpPr>
        <p:spPr>
          <a:xfrm>
            <a:off x="484496" y="1596788"/>
            <a:ext cx="11143397" cy="2246769"/>
          </a:xfrm>
          <a:prstGeom prst="rect">
            <a:avLst/>
          </a:prstGeom>
          <a:noFill/>
        </p:spPr>
        <p:txBody>
          <a:bodyPr wrap="square" rtlCol="0">
            <a:spAutoFit/>
          </a:bodyPr>
          <a:lstStyle/>
          <a:p>
            <a:r>
              <a:rPr lang="en-US" sz="2800" dirty="0"/>
              <a:t>A couple of key advantages of the Wavelet Transform are:</a:t>
            </a:r>
          </a:p>
          <a:p>
            <a:endParaRPr lang="en-US" sz="2800" dirty="0"/>
          </a:p>
          <a:p>
            <a:pPr marL="285750" indent="-285750">
              <a:buFont typeface="Arial" panose="020B0604020202020204" pitchFamily="34" charset="0"/>
              <a:buChar char="•"/>
            </a:pPr>
            <a:r>
              <a:rPr lang="en-US" sz="2800" dirty="0"/>
              <a:t>Wavelet transform can extract local spectral and temporal information simultaneously</a:t>
            </a:r>
          </a:p>
          <a:p>
            <a:pPr marL="285750" indent="-285750" algn="just">
              <a:buFont typeface="Arial" panose="020B0604020202020204" pitchFamily="34" charset="0"/>
              <a:buChar char="•"/>
            </a:pPr>
            <a:r>
              <a:rPr lang="en-US" sz="2800" dirty="0"/>
              <a:t>Variety of wavelets to choose from</a:t>
            </a:r>
            <a:endParaRPr lang="es-ES" sz="2800" dirty="0"/>
          </a:p>
        </p:txBody>
      </p:sp>
    </p:spTree>
    <p:extLst>
      <p:ext uri="{BB962C8B-B14F-4D97-AF65-F5344CB8AC3E}">
        <p14:creationId xmlns:p14="http://schemas.microsoft.com/office/powerpoint/2010/main" val="783905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8A087C-CA19-7674-FE99-5A567E73F320}"/>
              </a:ext>
            </a:extLst>
          </p:cNvPr>
          <p:cNvSpPr>
            <a:spLocks noGrp="1"/>
          </p:cNvSpPr>
          <p:nvPr>
            <p:ph type="title"/>
          </p:nvPr>
        </p:nvSpPr>
        <p:spPr/>
        <p:txBody>
          <a:bodyPr/>
          <a:lstStyle/>
          <a:p>
            <a:r>
              <a:rPr lang="es-ES" dirty="0"/>
              <a:t>Comparision Fourier and Wavelet</a:t>
            </a:r>
          </a:p>
        </p:txBody>
      </p:sp>
      <p:pic>
        <p:nvPicPr>
          <p:cNvPr id="5" name="Imagen 4">
            <a:extLst>
              <a:ext uri="{FF2B5EF4-FFF2-40B4-BE49-F238E27FC236}">
                <a16:creationId xmlns:a16="http://schemas.microsoft.com/office/drawing/2014/main" id="{5E95BDBB-1B17-CD1F-B84F-2AFF750843C3}"/>
              </a:ext>
            </a:extLst>
          </p:cNvPr>
          <p:cNvPicPr>
            <a:picLocks noChangeAspect="1"/>
          </p:cNvPicPr>
          <p:nvPr/>
        </p:nvPicPr>
        <p:blipFill>
          <a:blip r:embed="rId2"/>
          <a:srcRect b="5029"/>
          <a:stretch/>
        </p:blipFill>
        <p:spPr>
          <a:xfrm>
            <a:off x="0" y="1037542"/>
            <a:ext cx="6602413" cy="4264302"/>
          </a:xfrm>
          <a:prstGeom prst="rect">
            <a:avLst/>
          </a:prstGeom>
        </p:spPr>
      </p:pic>
      <p:pic>
        <p:nvPicPr>
          <p:cNvPr id="7" name="Imagen 6">
            <a:extLst>
              <a:ext uri="{FF2B5EF4-FFF2-40B4-BE49-F238E27FC236}">
                <a16:creationId xmlns:a16="http://schemas.microsoft.com/office/drawing/2014/main" id="{49A218E8-1C3B-D0BD-566D-1FDFC13CD1C6}"/>
              </a:ext>
            </a:extLst>
          </p:cNvPr>
          <p:cNvPicPr>
            <a:picLocks noChangeAspect="1"/>
          </p:cNvPicPr>
          <p:nvPr/>
        </p:nvPicPr>
        <p:blipFill>
          <a:blip r:embed="rId3"/>
          <a:stretch>
            <a:fillRect/>
          </a:stretch>
        </p:blipFill>
        <p:spPr>
          <a:xfrm>
            <a:off x="6719215" y="2095497"/>
            <a:ext cx="5179791" cy="2539204"/>
          </a:xfrm>
          <a:prstGeom prst="rect">
            <a:avLst/>
          </a:prstGeom>
        </p:spPr>
      </p:pic>
      <p:sp>
        <p:nvSpPr>
          <p:cNvPr id="8" name="CuadroTexto 7">
            <a:extLst>
              <a:ext uri="{FF2B5EF4-FFF2-40B4-BE49-F238E27FC236}">
                <a16:creationId xmlns:a16="http://schemas.microsoft.com/office/drawing/2014/main" id="{7D229D88-A834-AC03-EEE3-B94F6FF00EAD}"/>
              </a:ext>
            </a:extLst>
          </p:cNvPr>
          <p:cNvSpPr txBox="1"/>
          <p:nvPr/>
        </p:nvSpPr>
        <p:spPr>
          <a:xfrm>
            <a:off x="607325" y="5260583"/>
            <a:ext cx="10829499" cy="677108"/>
          </a:xfrm>
          <a:prstGeom prst="rect">
            <a:avLst/>
          </a:prstGeom>
          <a:noFill/>
        </p:spPr>
        <p:txBody>
          <a:bodyPr wrap="square" rtlCol="0">
            <a:spAutoFit/>
          </a:bodyPr>
          <a:lstStyle/>
          <a:p>
            <a:r>
              <a:rPr lang="en-US" dirty="0"/>
              <a:t>Wavelet transform can extract local spectral and temporal information simultaneously Fourier transform </a:t>
            </a:r>
            <a:r>
              <a:rPr lang="en-US" sz="2000" b="1" dirty="0"/>
              <a:t>NO</a:t>
            </a:r>
          </a:p>
          <a:p>
            <a:endParaRPr lang="es-ES" dirty="0"/>
          </a:p>
        </p:txBody>
      </p:sp>
    </p:spTree>
    <p:extLst>
      <p:ext uri="{BB962C8B-B14F-4D97-AF65-F5344CB8AC3E}">
        <p14:creationId xmlns:p14="http://schemas.microsoft.com/office/powerpoint/2010/main" val="25159922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332E42-3014-CB25-2468-195A78F19E9D}"/>
              </a:ext>
            </a:extLst>
          </p:cNvPr>
          <p:cNvSpPr>
            <a:spLocks noGrp="1"/>
          </p:cNvSpPr>
          <p:nvPr>
            <p:ph type="title"/>
          </p:nvPr>
        </p:nvSpPr>
        <p:spPr>
          <a:xfrm>
            <a:off x="176188" y="704865"/>
            <a:ext cx="11839621" cy="730040"/>
          </a:xfrm>
        </p:spPr>
        <p:txBody>
          <a:bodyPr/>
          <a:lstStyle/>
          <a:p>
            <a:r>
              <a:rPr lang="en-US" dirty="0"/>
              <a:t>Compare the results of a Fourier transform and a wavelet transform using Python</a:t>
            </a:r>
            <a:endParaRPr lang="es-ES" dirty="0"/>
          </a:p>
        </p:txBody>
      </p:sp>
      <p:pic>
        <p:nvPicPr>
          <p:cNvPr id="8" name="Imagen 7">
            <a:extLst>
              <a:ext uri="{FF2B5EF4-FFF2-40B4-BE49-F238E27FC236}">
                <a16:creationId xmlns:a16="http://schemas.microsoft.com/office/drawing/2014/main" id="{70FF08AF-6BBB-6F55-B65C-5B09FA69A78A}"/>
              </a:ext>
            </a:extLst>
          </p:cNvPr>
          <p:cNvPicPr>
            <a:picLocks noChangeAspect="1"/>
          </p:cNvPicPr>
          <p:nvPr/>
        </p:nvPicPr>
        <p:blipFill>
          <a:blip r:embed="rId2"/>
          <a:stretch>
            <a:fillRect/>
          </a:stretch>
        </p:blipFill>
        <p:spPr>
          <a:xfrm>
            <a:off x="5522769" y="2340591"/>
            <a:ext cx="5831453" cy="3068631"/>
          </a:xfrm>
          <a:prstGeom prst="rect">
            <a:avLst/>
          </a:prstGeom>
        </p:spPr>
      </p:pic>
      <p:pic>
        <p:nvPicPr>
          <p:cNvPr id="10" name="Imagen 9">
            <a:extLst>
              <a:ext uri="{FF2B5EF4-FFF2-40B4-BE49-F238E27FC236}">
                <a16:creationId xmlns:a16="http://schemas.microsoft.com/office/drawing/2014/main" id="{7BB5C833-E43F-CF67-DEA4-A7452E763459}"/>
              </a:ext>
            </a:extLst>
          </p:cNvPr>
          <p:cNvPicPr>
            <a:picLocks noChangeAspect="1"/>
          </p:cNvPicPr>
          <p:nvPr/>
        </p:nvPicPr>
        <p:blipFill>
          <a:blip r:embed="rId3"/>
          <a:stretch>
            <a:fillRect/>
          </a:stretch>
        </p:blipFill>
        <p:spPr>
          <a:xfrm>
            <a:off x="529262" y="1671851"/>
            <a:ext cx="4839887" cy="4799078"/>
          </a:xfrm>
          <a:prstGeom prst="rect">
            <a:avLst/>
          </a:prstGeom>
        </p:spPr>
      </p:pic>
    </p:spTree>
    <p:extLst>
      <p:ext uri="{BB962C8B-B14F-4D97-AF65-F5344CB8AC3E}">
        <p14:creationId xmlns:p14="http://schemas.microsoft.com/office/powerpoint/2010/main" val="13844382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95A6E27-C234-36F5-208A-CC57AA71C18C}"/>
              </a:ext>
            </a:extLst>
          </p:cNvPr>
          <p:cNvSpPr>
            <a:spLocks noGrp="1"/>
          </p:cNvSpPr>
          <p:nvPr>
            <p:ph type="title"/>
          </p:nvPr>
        </p:nvSpPr>
        <p:spPr>
          <a:xfrm>
            <a:off x="352379" y="923229"/>
            <a:ext cx="11839621" cy="452077"/>
          </a:xfrm>
        </p:spPr>
        <p:txBody>
          <a:bodyPr/>
          <a:lstStyle/>
          <a:p>
            <a:r>
              <a:rPr lang="en-US" dirty="0"/>
              <a:t>Compare the results of a Fourier transform and a wavelet transform using Python</a:t>
            </a:r>
            <a:endParaRPr lang="es-ES" dirty="0"/>
          </a:p>
        </p:txBody>
      </p:sp>
      <p:pic>
        <p:nvPicPr>
          <p:cNvPr id="5" name="Imagen 4">
            <a:extLst>
              <a:ext uri="{FF2B5EF4-FFF2-40B4-BE49-F238E27FC236}">
                <a16:creationId xmlns:a16="http://schemas.microsoft.com/office/drawing/2014/main" id="{9A2F8D3D-C233-6C44-44C0-836D300A9709}"/>
              </a:ext>
            </a:extLst>
          </p:cNvPr>
          <p:cNvPicPr>
            <a:picLocks noChangeAspect="1"/>
          </p:cNvPicPr>
          <p:nvPr/>
        </p:nvPicPr>
        <p:blipFill>
          <a:blip r:embed="rId2"/>
          <a:stretch>
            <a:fillRect/>
          </a:stretch>
        </p:blipFill>
        <p:spPr>
          <a:xfrm>
            <a:off x="513639" y="1705970"/>
            <a:ext cx="6346209" cy="4913194"/>
          </a:xfrm>
          <a:prstGeom prst="rect">
            <a:avLst/>
          </a:prstGeom>
        </p:spPr>
      </p:pic>
      <p:pic>
        <p:nvPicPr>
          <p:cNvPr id="7" name="Imagen 6">
            <a:extLst>
              <a:ext uri="{FF2B5EF4-FFF2-40B4-BE49-F238E27FC236}">
                <a16:creationId xmlns:a16="http://schemas.microsoft.com/office/drawing/2014/main" id="{5637D29D-B8EA-B005-3D94-F795FF1B95BD}"/>
              </a:ext>
            </a:extLst>
          </p:cNvPr>
          <p:cNvPicPr>
            <a:picLocks noChangeAspect="1"/>
          </p:cNvPicPr>
          <p:nvPr/>
        </p:nvPicPr>
        <p:blipFill>
          <a:blip r:embed="rId3"/>
          <a:stretch>
            <a:fillRect/>
          </a:stretch>
        </p:blipFill>
        <p:spPr>
          <a:xfrm>
            <a:off x="6955382" y="2627194"/>
            <a:ext cx="5232577" cy="2721489"/>
          </a:xfrm>
          <a:prstGeom prst="rect">
            <a:avLst/>
          </a:prstGeom>
        </p:spPr>
      </p:pic>
    </p:spTree>
    <p:extLst>
      <p:ext uri="{BB962C8B-B14F-4D97-AF65-F5344CB8AC3E}">
        <p14:creationId xmlns:p14="http://schemas.microsoft.com/office/powerpoint/2010/main" val="26699679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6056D1-58F2-7925-84C5-1A0C9F38D5A0}"/>
              </a:ext>
            </a:extLst>
          </p:cNvPr>
          <p:cNvSpPr>
            <a:spLocks noGrp="1"/>
          </p:cNvSpPr>
          <p:nvPr>
            <p:ph type="title"/>
          </p:nvPr>
        </p:nvSpPr>
        <p:spPr/>
        <p:txBody>
          <a:bodyPr/>
          <a:lstStyle/>
          <a:p>
            <a:endParaRPr lang="es-ES"/>
          </a:p>
        </p:txBody>
      </p:sp>
      <p:sp>
        <p:nvSpPr>
          <p:cNvPr id="3" name="Marcador de texto 2">
            <a:extLst>
              <a:ext uri="{FF2B5EF4-FFF2-40B4-BE49-F238E27FC236}">
                <a16:creationId xmlns:a16="http://schemas.microsoft.com/office/drawing/2014/main" id="{FB354085-BB44-4625-7B02-50B7F79767BC}"/>
              </a:ext>
            </a:extLst>
          </p:cNvPr>
          <p:cNvSpPr>
            <a:spLocks noGrp="1"/>
          </p:cNvSpPr>
          <p:nvPr>
            <p:ph type="body" sz="quarter" idx="13"/>
          </p:nvPr>
        </p:nvSpPr>
        <p:spPr/>
        <p:txBody>
          <a:bodyPr/>
          <a:lstStyle/>
          <a:p>
            <a:endParaRPr lang="es-ES"/>
          </a:p>
        </p:txBody>
      </p:sp>
      <p:pic>
        <p:nvPicPr>
          <p:cNvPr id="5" name="Imagen 4">
            <a:extLst>
              <a:ext uri="{FF2B5EF4-FFF2-40B4-BE49-F238E27FC236}">
                <a16:creationId xmlns:a16="http://schemas.microsoft.com/office/drawing/2014/main" id="{8EE72D01-1DF1-85A1-0100-BAC4745FF8E7}"/>
              </a:ext>
            </a:extLst>
          </p:cNvPr>
          <p:cNvPicPr>
            <a:picLocks noChangeAspect="1"/>
          </p:cNvPicPr>
          <p:nvPr/>
        </p:nvPicPr>
        <p:blipFill>
          <a:blip r:embed="rId2"/>
          <a:stretch>
            <a:fillRect/>
          </a:stretch>
        </p:blipFill>
        <p:spPr>
          <a:xfrm>
            <a:off x="4078073" y="2805025"/>
            <a:ext cx="3762900" cy="1247949"/>
          </a:xfrm>
          <a:prstGeom prst="rect">
            <a:avLst/>
          </a:prstGeom>
        </p:spPr>
      </p:pic>
      <p:pic>
        <p:nvPicPr>
          <p:cNvPr id="7" name="Imagen 6">
            <a:extLst>
              <a:ext uri="{FF2B5EF4-FFF2-40B4-BE49-F238E27FC236}">
                <a16:creationId xmlns:a16="http://schemas.microsoft.com/office/drawing/2014/main" id="{EB46F5E2-223E-42BD-1FCF-422D7FDD6693}"/>
              </a:ext>
            </a:extLst>
          </p:cNvPr>
          <p:cNvPicPr>
            <a:picLocks noChangeAspect="1"/>
          </p:cNvPicPr>
          <p:nvPr/>
        </p:nvPicPr>
        <p:blipFill>
          <a:blip r:embed="rId3"/>
          <a:stretch>
            <a:fillRect/>
          </a:stretch>
        </p:blipFill>
        <p:spPr>
          <a:xfrm>
            <a:off x="1978056" y="3882530"/>
            <a:ext cx="8345065" cy="1076475"/>
          </a:xfrm>
          <a:prstGeom prst="rect">
            <a:avLst/>
          </a:prstGeom>
        </p:spPr>
      </p:pic>
      <p:sp>
        <p:nvSpPr>
          <p:cNvPr id="8" name="CuadroTexto 7">
            <a:extLst>
              <a:ext uri="{FF2B5EF4-FFF2-40B4-BE49-F238E27FC236}">
                <a16:creationId xmlns:a16="http://schemas.microsoft.com/office/drawing/2014/main" id="{1EBE3AA2-7FAE-4747-C296-A176D745722F}"/>
              </a:ext>
            </a:extLst>
          </p:cNvPr>
          <p:cNvSpPr txBox="1"/>
          <p:nvPr/>
        </p:nvSpPr>
        <p:spPr>
          <a:xfrm>
            <a:off x="368490" y="1753737"/>
            <a:ext cx="11647319" cy="1477328"/>
          </a:xfrm>
          <a:prstGeom prst="rect">
            <a:avLst/>
          </a:prstGeom>
          <a:noFill/>
        </p:spPr>
        <p:txBody>
          <a:bodyPr wrap="square" rtlCol="0">
            <a:spAutoFit/>
          </a:bodyPr>
          <a:lstStyle/>
          <a:p>
            <a:pPr algn="just"/>
            <a:r>
              <a:rPr lang="en-US" dirty="0"/>
              <a:t>The discrete wavelet transform is analogous to the discrete Fourier transform. Now, instead of using trigonometric functions, different families of basis functions are used. A function called the wavelet or mother wavelet, usually denoted ψ, and another function called the scaling or father scaling function, typically represented by φ, are the basis of a wavelet family.</a:t>
            </a:r>
          </a:p>
          <a:p>
            <a:endParaRPr lang="es-ES" dirty="0"/>
          </a:p>
        </p:txBody>
      </p:sp>
      <p:sp>
        <p:nvSpPr>
          <p:cNvPr id="9" name="CuadroTexto 8">
            <a:extLst>
              <a:ext uri="{FF2B5EF4-FFF2-40B4-BE49-F238E27FC236}">
                <a16:creationId xmlns:a16="http://schemas.microsoft.com/office/drawing/2014/main" id="{5DBA5C3E-A115-A2A4-E8BE-2D2BD4FBF29A}"/>
              </a:ext>
            </a:extLst>
          </p:cNvPr>
          <p:cNvSpPr txBox="1"/>
          <p:nvPr/>
        </p:nvSpPr>
        <p:spPr>
          <a:xfrm>
            <a:off x="368490" y="5247564"/>
            <a:ext cx="11368585" cy="1477328"/>
          </a:xfrm>
          <a:prstGeom prst="rect">
            <a:avLst/>
          </a:prstGeom>
          <a:noFill/>
        </p:spPr>
        <p:txBody>
          <a:bodyPr wrap="square" rtlCol="0">
            <a:spAutoFit/>
          </a:bodyPr>
          <a:lstStyle/>
          <a:p>
            <a:pPr algn="just"/>
            <a:r>
              <a:rPr lang="en-US" dirty="0"/>
              <a:t>where m &lt; n and all but a finite number of the </a:t>
            </a:r>
            <a:r>
              <a:rPr lang="en-US" dirty="0" err="1"/>
              <a:t>ak</a:t>
            </a:r>
            <a:r>
              <a:rPr lang="en-US" dirty="0"/>
              <a:t> and </a:t>
            </a:r>
            <a:r>
              <a:rPr lang="en-US" dirty="0" err="1"/>
              <a:t>bj,k</a:t>
            </a:r>
            <a:r>
              <a:rPr lang="en-US" dirty="0"/>
              <a:t> terms are nonzero. The </a:t>
            </a:r>
            <a:r>
              <a:rPr lang="en-US" dirty="0" err="1"/>
              <a:t>ak</a:t>
            </a:r>
            <a:r>
              <a:rPr lang="en-US" dirty="0"/>
              <a:t> terms are often referred to as approximation coefficients while the </a:t>
            </a:r>
            <a:r>
              <a:rPr lang="en-US" dirty="0" err="1"/>
              <a:t>bj,k</a:t>
            </a:r>
            <a:r>
              <a:rPr lang="en-US" dirty="0"/>
              <a:t> terms are known as detail coefficients.</a:t>
            </a:r>
          </a:p>
          <a:p>
            <a:pPr algn="just"/>
            <a:r>
              <a:rPr lang="en-US" dirty="0"/>
              <a:t>The approximation coefficients typically capture the broader, more general features of a signal while the detail coefficients capture smaller details and noise. Depending on the properties of the wavelet and the function (or signal), f can be approximated to an arbitrary level of accuracy.</a:t>
            </a:r>
            <a:endParaRPr lang="es-ES" dirty="0"/>
          </a:p>
        </p:txBody>
      </p:sp>
    </p:spTree>
    <p:extLst>
      <p:ext uri="{BB962C8B-B14F-4D97-AF65-F5344CB8AC3E}">
        <p14:creationId xmlns:p14="http://schemas.microsoft.com/office/powerpoint/2010/main" val="199552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Marcador de fecha"/>
          <p:cNvSpPr>
            <a:spLocks noGrp="1"/>
          </p:cNvSpPr>
          <p:nvPr>
            <p:ph type="dt" sz="half" idx="10"/>
          </p:nvPr>
        </p:nvSpPr>
        <p:spPr/>
        <p:txBody>
          <a:bodyPr/>
          <a:lstStyle/>
          <a:p>
            <a:r>
              <a:rPr lang="es-ES"/>
              <a:t>Nombre del profesor</a:t>
            </a:r>
            <a:endParaRPr lang="es-ES" dirty="0"/>
          </a:p>
        </p:txBody>
      </p:sp>
      <p:grpSp>
        <p:nvGrpSpPr>
          <p:cNvPr id="19" name="18 Grupo"/>
          <p:cNvGrpSpPr/>
          <p:nvPr/>
        </p:nvGrpSpPr>
        <p:grpSpPr>
          <a:xfrm>
            <a:off x="5019881" y="2525045"/>
            <a:ext cx="2149097" cy="2644339"/>
            <a:chOff x="3538685" y="4149080"/>
            <a:chExt cx="2041427" cy="2421524"/>
          </a:xfrm>
        </p:grpSpPr>
        <p:pic>
          <p:nvPicPr>
            <p:cNvPr id="2063" name="Picture 1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8685" y="4149080"/>
              <a:ext cx="2041427" cy="20334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3" name="32 CuadroTexto"/>
            <p:cNvSpPr txBox="1"/>
            <p:nvPr/>
          </p:nvSpPr>
          <p:spPr>
            <a:xfrm>
              <a:off x="3876719" y="6190116"/>
              <a:ext cx="1353978" cy="380488"/>
            </a:xfrm>
            <a:prstGeom prst="rect">
              <a:avLst/>
            </a:prstGeom>
            <a:noFill/>
          </p:spPr>
          <p:txBody>
            <a:bodyPr wrap="none" rtlCol="0">
              <a:spAutoFit/>
            </a:bodyPr>
            <a:lstStyle/>
            <a:p>
              <a:pPr algn="ctr"/>
              <a:r>
                <a:rPr lang="es-ES" sz="2100" b="1" dirty="0"/>
                <a:t>Participar</a:t>
              </a:r>
            </a:p>
          </p:txBody>
        </p:sp>
      </p:grpSp>
      <p:pic>
        <p:nvPicPr>
          <p:cNvPr id="3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446156" y="2864382"/>
            <a:ext cx="1249136" cy="11046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 name="23 Imagen"/>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5609946" y="1059882"/>
            <a:ext cx="964965" cy="964965"/>
          </a:xfrm>
          <a:prstGeom prst="rect">
            <a:avLst/>
          </a:prstGeom>
        </p:spPr>
      </p:pic>
      <p:sp>
        <p:nvSpPr>
          <p:cNvPr id="2" name="Marcador de número de diapositiva 1">
            <a:extLst>
              <a:ext uri="{FF2B5EF4-FFF2-40B4-BE49-F238E27FC236}">
                <a16:creationId xmlns:a16="http://schemas.microsoft.com/office/drawing/2014/main" id="{88595AC0-DA42-F72E-CBB8-C58007A59B91}"/>
              </a:ext>
            </a:extLst>
          </p:cNvPr>
          <p:cNvSpPr>
            <a:spLocks noGrp="1"/>
          </p:cNvSpPr>
          <p:nvPr>
            <p:ph type="sldNum" sz="quarter" idx="12"/>
          </p:nvPr>
        </p:nvSpPr>
        <p:spPr/>
        <p:txBody>
          <a:bodyPr/>
          <a:lstStyle/>
          <a:p>
            <a:fld id="{782A4607-9936-4E24-98A0-335039E24A0B}" type="slidenum">
              <a:rPr lang="es-ES" smtClean="0"/>
              <a:pPr/>
              <a:t>4</a:t>
            </a:fld>
            <a:endParaRPr lang="es-ES"/>
          </a:p>
        </p:txBody>
      </p:sp>
    </p:spTree>
    <p:extLst>
      <p:ext uri="{BB962C8B-B14F-4D97-AF65-F5344CB8AC3E}">
        <p14:creationId xmlns:p14="http://schemas.microsoft.com/office/powerpoint/2010/main" val="1074191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500"/>
                                        <p:tgtEl>
                                          <p:spTgt spid="19"/>
                                        </p:tgtEl>
                                      </p:cBhvr>
                                    </p:animEffect>
                                  </p:childTnLst>
                                </p:cTn>
                              </p:par>
                            </p:childTnLst>
                          </p:cTn>
                        </p:par>
                        <p:par>
                          <p:cTn id="8" fill="hold">
                            <p:stCondLst>
                              <p:cond delay="1500"/>
                            </p:stCondLst>
                            <p:childTnLst>
                              <p:par>
                                <p:cTn id="9" presetID="1" presetClass="entr" presetSubtype="0" fill="hold" nodeType="afterEffect">
                                  <p:stCondLst>
                                    <p:cond delay="25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788F54-1D61-2822-9586-65A8EE0FFE25}"/>
              </a:ext>
            </a:extLst>
          </p:cNvPr>
          <p:cNvSpPr>
            <a:spLocks noGrp="1"/>
          </p:cNvSpPr>
          <p:nvPr>
            <p:ph type="title"/>
          </p:nvPr>
        </p:nvSpPr>
        <p:spPr/>
        <p:txBody>
          <a:bodyPr/>
          <a:lstStyle/>
          <a:p>
            <a:r>
              <a:rPr lang="es-ES" dirty="0" err="1"/>
              <a:t>one</a:t>
            </a:r>
            <a:r>
              <a:rPr lang="es-ES" dirty="0"/>
              <a:t>-dimensional discrete wavelet </a:t>
            </a:r>
            <a:r>
              <a:rPr lang="es-ES" dirty="0" err="1"/>
              <a:t>transform</a:t>
            </a:r>
            <a:endParaRPr lang="es-ES" dirty="0"/>
          </a:p>
        </p:txBody>
      </p:sp>
      <p:pic>
        <p:nvPicPr>
          <p:cNvPr id="5" name="Imagen 4">
            <a:extLst>
              <a:ext uri="{FF2B5EF4-FFF2-40B4-BE49-F238E27FC236}">
                <a16:creationId xmlns:a16="http://schemas.microsoft.com/office/drawing/2014/main" id="{495F7EB5-6811-001B-F6F4-DD0E02CF1D7A}"/>
              </a:ext>
            </a:extLst>
          </p:cNvPr>
          <p:cNvPicPr>
            <a:picLocks noChangeAspect="1"/>
          </p:cNvPicPr>
          <p:nvPr/>
        </p:nvPicPr>
        <p:blipFill>
          <a:blip r:embed="rId2"/>
          <a:srcRect l="1477" t="4571" r="2673"/>
          <a:stretch/>
        </p:blipFill>
        <p:spPr>
          <a:xfrm>
            <a:off x="2726140" y="1519837"/>
            <a:ext cx="5238465" cy="2449102"/>
          </a:xfrm>
          <a:prstGeom prst="rect">
            <a:avLst/>
          </a:prstGeom>
        </p:spPr>
      </p:pic>
      <p:pic>
        <p:nvPicPr>
          <p:cNvPr id="7" name="Imagen 6">
            <a:extLst>
              <a:ext uri="{FF2B5EF4-FFF2-40B4-BE49-F238E27FC236}">
                <a16:creationId xmlns:a16="http://schemas.microsoft.com/office/drawing/2014/main" id="{682B97FB-1138-986A-AA6A-6F6524B4C5A6}"/>
              </a:ext>
            </a:extLst>
          </p:cNvPr>
          <p:cNvPicPr>
            <a:picLocks noChangeAspect="1"/>
          </p:cNvPicPr>
          <p:nvPr/>
        </p:nvPicPr>
        <p:blipFill>
          <a:blip r:embed="rId3"/>
          <a:stretch>
            <a:fillRect/>
          </a:stretch>
        </p:blipFill>
        <p:spPr>
          <a:xfrm>
            <a:off x="1791092" y="4234832"/>
            <a:ext cx="8349195" cy="2425275"/>
          </a:xfrm>
          <a:prstGeom prst="rect">
            <a:avLst/>
          </a:prstGeom>
        </p:spPr>
      </p:pic>
    </p:spTree>
    <p:extLst>
      <p:ext uri="{BB962C8B-B14F-4D97-AF65-F5344CB8AC3E}">
        <p14:creationId xmlns:p14="http://schemas.microsoft.com/office/powerpoint/2010/main" val="41100034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806750-CB69-BF58-2A57-13F6C020FF78}"/>
              </a:ext>
            </a:extLst>
          </p:cNvPr>
          <p:cNvSpPr>
            <a:spLocks noGrp="1"/>
          </p:cNvSpPr>
          <p:nvPr>
            <p:ph type="title"/>
          </p:nvPr>
        </p:nvSpPr>
        <p:spPr/>
        <p:txBody>
          <a:bodyPr/>
          <a:lstStyle/>
          <a:p>
            <a:r>
              <a:rPr lang="es-ES" dirty="0"/>
              <a:t>Two-dimensional Wavelet Transform</a:t>
            </a:r>
          </a:p>
        </p:txBody>
      </p:sp>
      <p:pic>
        <p:nvPicPr>
          <p:cNvPr id="5" name="Imagen 4">
            <a:extLst>
              <a:ext uri="{FF2B5EF4-FFF2-40B4-BE49-F238E27FC236}">
                <a16:creationId xmlns:a16="http://schemas.microsoft.com/office/drawing/2014/main" id="{2A74EFB5-03AA-1AD1-478E-F26E37B1EE45}"/>
              </a:ext>
            </a:extLst>
          </p:cNvPr>
          <p:cNvPicPr>
            <a:picLocks noChangeAspect="1"/>
          </p:cNvPicPr>
          <p:nvPr/>
        </p:nvPicPr>
        <p:blipFill>
          <a:blip r:embed="rId2"/>
          <a:stretch>
            <a:fillRect/>
          </a:stretch>
        </p:blipFill>
        <p:spPr>
          <a:xfrm>
            <a:off x="338069" y="1692322"/>
            <a:ext cx="5987732" cy="4203509"/>
          </a:xfrm>
          <a:prstGeom prst="rect">
            <a:avLst/>
          </a:prstGeom>
        </p:spPr>
      </p:pic>
      <p:sp>
        <p:nvSpPr>
          <p:cNvPr id="6" name="CuadroTexto 5">
            <a:extLst>
              <a:ext uri="{FF2B5EF4-FFF2-40B4-BE49-F238E27FC236}">
                <a16:creationId xmlns:a16="http://schemas.microsoft.com/office/drawing/2014/main" id="{038C928F-492D-9944-C837-0DFD17C9AFC3}"/>
              </a:ext>
            </a:extLst>
          </p:cNvPr>
          <p:cNvSpPr txBox="1"/>
          <p:nvPr/>
        </p:nvSpPr>
        <p:spPr>
          <a:xfrm>
            <a:off x="6810233" y="490436"/>
            <a:ext cx="4913194" cy="1754326"/>
          </a:xfrm>
          <a:prstGeom prst="rect">
            <a:avLst/>
          </a:prstGeom>
          <a:noFill/>
        </p:spPr>
        <p:txBody>
          <a:bodyPr wrap="square" rtlCol="0">
            <a:spAutoFit/>
          </a:bodyPr>
          <a:lstStyle/>
          <a:p>
            <a:r>
              <a:rPr lang="es-ES" b="1" dirty="0"/>
              <a:t>Descomposición en Subbandas:</a:t>
            </a:r>
          </a:p>
          <a:p>
            <a:pPr marL="285750" indent="-285750">
              <a:buFont typeface="Arial" panose="020B0604020202020204" pitchFamily="34" charset="0"/>
              <a:buChar char="•"/>
            </a:pPr>
            <a:r>
              <a:rPr lang="es-ES" dirty="0"/>
              <a:t>LL (Low-Low): Aproximación de la imagen (componentes de baja frecuencia)</a:t>
            </a:r>
          </a:p>
          <a:p>
            <a:pPr marL="285750" indent="-285750">
              <a:buFont typeface="Arial" panose="020B0604020202020204" pitchFamily="34" charset="0"/>
              <a:buChar char="•"/>
            </a:pPr>
            <a:r>
              <a:rPr lang="es-ES" dirty="0"/>
              <a:t>LH (Low-High): Detalles horizontales</a:t>
            </a:r>
          </a:p>
          <a:p>
            <a:pPr marL="285750" indent="-285750">
              <a:buFont typeface="Arial" panose="020B0604020202020204" pitchFamily="34" charset="0"/>
              <a:buChar char="•"/>
            </a:pPr>
            <a:r>
              <a:rPr lang="es-ES" dirty="0"/>
              <a:t>HL (High-Low): Detalles verticales</a:t>
            </a:r>
          </a:p>
          <a:p>
            <a:pPr marL="285750" indent="-285750">
              <a:buFont typeface="Arial" panose="020B0604020202020204" pitchFamily="34" charset="0"/>
              <a:buChar char="•"/>
            </a:pPr>
            <a:r>
              <a:rPr lang="es-ES" dirty="0"/>
              <a:t>HH (High-High): Detalles diagonales</a:t>
            </a:r>
          </a:p>
        </p:txBody>
      </p:sp>
      <p:sp>
        <p:nvSpPr>
          <p:cNvPr id="7" name="CuadroTexto 6">
            <a:extLst>
              <a:ext uri="{FF2B5EF4-FFF2-40B4-BE49-F238E27FC236}">
                <a16:creationId xmlns:a16="http://schemas.microsoft.com/office/drawing/2014/main" id="{646804FC-DE26-FE03-EE69-C03F5418EA88}"/>
              </a:ext>
            </a:extLst>
          </p:cNvPr>
          <p:cNvSpPr txBox="1"/>
          <p:nvPr/>
        </p:nvSpPr>
        <p:spPr>
          <a:xfrm>
            <a:off x="6810233" y="2413762"/>
            <a:ext cx="4578824" cy="2308324"/>
          </a:xfrm>
          <a:prstGeom prst="rect">
            <a:avLst/>
          </a:prstGeom>
          <a:noFill/>
        </p:spPr>
        <p:txBody>
          <a:bodyPr wrap="square" rtlCol="0">
            <a:spAutoFit/>
          </a:bodyPr>
          <a:lstStyle/>
          <a:p>
            <a:r>
              <a:rPr lang="es-ES" b="1" dirty="0"/>
              <a:t>Proceso de Descomposición:</a:t>
            </a:r>
          </a:p>
          <a:p>
            <a:pPr marL="285750" indent="-285750">
              <a:buFont typeface="Arial" panose="020B0604020202020204" pitchFamily="34" charset="0"/>
              <a:buChar char="•"/>
            </a:pPr>
            <a:r>
              <a:rPr lang="es-ES" dirty="0"/>
              <a:t>Se aplican filtros paso bajo (L) y paso alto (H) en las filas</a:t>
            </a:r>
          </a:p>
          <a:p>
            <a:pPr marL="285750" indent="-285750">
              <a:buFont typeface="Arial" panose="020B0604020202020204" pitchFamily="34" charset="0"/>
              <a:buChar char="•"/>
            </a:pPr>
            <a:r>
              <a:rPr lang="es-ES" dirty="0"/>
              <a:t>Luego se aplican en las columnas</a:t>
            </a:r>
          </a:p>
          <a:p>
            <a:pPr marL="285750" indent="-285750">
              <a:buFont typeface="Arial" panose="020B0604020202020204" pitchFamily="34" charset="0"/>
              <a:buChar char="•"/>
            </a:pPr>
            <a:r>
              <a:rPr lang="es-ES" dirty="0"/>
              <a:t>Resulta en cuatro subbandas (LL, LH, HL, HH)</a:t>
            </a:r>
          </a:p>
          <a:p>
            <a:pPr marL="285750" indent="-285750">
              <a:buFont typeface="Arial" panose="020B0604020202020204" pitchFamily="34" charset="0"/>
              <a:buChar char="•"/>
            </a:pPr>
            <a:r>
              <a:rPr lang="es-ES" dirty="0"/>
              <a:t>Cada subbanda es 1/4 del tamaño original</a:t>
            </a:r>
          </a:p>
        </p:txBody>
      </p:sp>
      <p:sp>
        <p:nvSpPr>
          <p:cNvPr id="8" name="CuadroTexto 7">
            <a:extLst>
              <a:ext uri="{FF2B5EF4-FFF2-40B4-BE49-F238E27FC236}">
                <a16:creationId xmlns:a16="http://schemas.microsoft.com/office/drawing/2014/main" id="{A4981EBD-84B5-4EE2-5316-85223BC682C5}"/>
              </a:ext>
            </a:extLst>
          </p:cNvPr>
          <p:cNvSpPr txBox="1"/>
          <p:nvPr/>
        </p:nvSpPr>
        <p:spPr>
          <a:xfrm>
            <a:off x="6810233" y="4826675"/>
            <a:ext cx="5205576" cy="2031325"/>
          </a:xfrm>
          <a:prstGeom prst="rect">
            <a:avLst/>
          </a:prstGeom>
          <a:noFill/>
        </p:spPr>
        <p:txBody>
          <a:bodyPr wrap="square" rtlCol="0">
            <a:spAutoFit/>
          </a:bodyPr>
          <a:lstStyle/>
          <a:p>
            <a:r>
              <a:rPr lang="es-ES" b="1" dirty="0"/>
              <a:t>Descomposición Multinivel:</a:t>
            </a:r>
          </a:p>
          <a:p>
            <a:pPr marL="285750" indent="-285750">
              <a:buFont typeface="Arial" panose="020B0604020202020204" pitchFamily="34" charset="0"/>
              <a:buChar char="•"/>
            </a:pPr>
            <a:r>
              <a:rPr lang="es-ES" dirty="0"/>
              <a:t>La subbanda LL puede descomponerse nuevamente</a:t>
            </a:r>
          </a:p>
          <a:p>
            <a:pPr marL="285750" indent="-285750">
              <a:buFont typeface="Arial" panose="020B0604020202020204" pitchFamily="34" charset="0"/>
              <a:buChar char="•"/>
            </a:pPr>
            <a:r>
              <a:rPr lang="es-ES" dirty="0"/>
              <a:t>Cada nivel proporciona información a diferentes escalas</a:t>
            </a:r>
          </a:p>
          <a:p>
            <a:pPr marL="285750" indent="-285750">
              <a:buFont typeface="Arial" panose="020B0604020202020204" pitchFamily="34" charset="0"/>
              <a:buChar char="•"/>
            </a:pPr>
            <a:r>
              <a:rPr lang="es-ES" dirty="0"/>
              <a:t>El número de niveles depende del tamaño de la imagen</a:t>
            </a:r>
          </a:p>
        </p:txBody>
      </p:sp>
    </p:spTree>
    <p:extLst>
      <p:ext uri="{BB962C8B-B14F-4D97-AF65-F5344CB8AC3E}">
        <p14:creationId xmlns:p14="http://schemas.microsoft.com/office/powerpoint/2010/main" val="39694642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49677E-E592-333D-85E5-4A3CFD824300}"/>
              </a:ext>
            </a:extLst>
          </p:cNvPr>
          <p:cNvSpPr>
            <a:spLocks noGrp="1"/>
          </p:cNvSpPr>
          <p:nvPr>
            <p:ph type="title"/>
          </p:nvPr>
        </p:nvSpPr>
        <p:spPr/>
        <p:txBody>
          <a:bodyPr/>
          <a:lstStyle/>
          <a:p>
            <a:r>
              <a:rPr lang="es-ES" dirty="0"/>
              <a:t>Two-dimensional Wavelet Transform</a:t>
            </a:r>
          </a:p>
        </p:txBody>
      </p:sp>
      <p:pic>
        <p:nvPicPr>
          <p:cNvPr id="5" name="Imagen 4">
            <a:extLst>
              <a:ext uri="{FF2B5EF4-FFF2-40B4-BE49-F238E27FC236}">
                <a16:creationId xmlns:a16="http://schemas.microsoft.com/office/drawing/2014/main" id="{2C61C0EA-1D0C-49ED-E8E8-FE7BDC550745}"/>
              </a:ext>
            </a:extLst>
          </p:cNvPr>
          <p:cNvPicPr>
            <a:picLocks noChangeAspect="1"/>
          </p:cNvPicPr>
          <p:nvPr/>
        </p:nvPicPr>
        <p:blipFill>
          <a:blip r:embed="rId2"/>
          <a:stretch>
            <a:fillRect/>
          </a:stretch>
        </p:blipFill>
        <p:spPr>
          <a:xfrm>
            <a:off x="1029172" y="1590254"/>
            <a:ext cx="8421903" cy="3213072"/>
          </a:xfrm>
          <a:prstGeom prst="rect">
            <a:avLst/>
          </a:prstGeom>
        </p:spPr>
      </p:pic>
      <p:sp>
        <p:nvSpPr>
          <p:cNvPr id="6" name="CuadroTexto 5">
            <a:extLst>
              <a:ext uri="{FF2B5EF4-FFF2-40B4-BE49-F238E27FC236}">
                <a16:creationId xmlns:a16="http://schemas.microsoft.com/office/drawing/2014/main" id="{2F8A2D7D-2EFD-B32E-8745-936AC8933593}"/>
              </a:ext>
            </a:extLst>
          </p:cNvPr>
          <p:cNvSpPr txBox="1"/>
          <p:nvPr/>
        </p:nvSpPr>
        <p:spPr>
          <a:xfrm>
            <a:off x="176188" y="4952806"/>
            <a:ext cx="11839621" cy="1200329"/>
          </a:xfrm>
          <a:prstGeom prst="rect">
            <a:avLst/>
          </a:prstGeom>
          <a:noFill/>
        </p:spPr>
        <p:txBody>
          <a:bodyPr wrap="square" rtlCol="0">
            <a:spAutoFit/>
          </a:bodyPr>
          <a:lstStyle/>
          <a:p>
            <a:pPr algn="just"/>
            <a:r>
              <a:rPr lang="en-US" dirty="0"/>
              <a:t>Two dimensional array X is the input to the filter bank, the arrays LL, LH, HL, and HH are obtained. LL is a smoothed approximation of X (similar to An in the one-dimensional case) and the other three arrays contain wavelet coefficients capturing high-frequency oscillations in vertical, horizontal, and diagonal directions. The arrays LL, LH, HL, and HH are known as </a:t>
            </a:r>
            <a:r>
              <a:rPr lang="en-US" dirty="0" err="1"/>
              <a:t>subbands</a:t>
            </a:r>
            <a:r>
              <a:rPr lang="en-US" dirty="0"/>
              <a:t>.</a:t>
            </a:r>
            <a:endParaRPr lang="es-ES" dirty="0"/>
          </a:p>
        </p:txBody>
      </p:sp>
    </p:spTree>
    <p:extLst>
      <p:ext uri="{BB962C8B-B14F-4D97-AF65-F5344CB8AC3E}">
        <p14:creationId xmlns:p14="http://schemas.microsoft.com/office/powerpoint/2010/main" val="41066698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8E2470B2-3F05-CD1D-E736-93DCB433F399}"/>
              </a:ext>
            </a:extLst>
          </p:cNvPr>
          <p:cNvPicPr>
            <a:picLocks noChangeAspect="1"/>
          </p:cNvPicPr>
          <p:nvPr/>
        </p:nvPicPr>
        <p:blipFill>
          <a:blip r:embed="rId2"/>
          <a:stretch>
            <a:fillRect/>
          </a:stretch>
        </p:blipFill>
        <p:spPr>
          <a:xfrm>
            <a:off x="1965277" y="982639"/>
            <a:ext cx="7847838" cy="3753134"/>
          </a:xfrm>
          <a:prstGeom prst="rect">
            <a:avLst/>
          </a:prstGeom>
        </p:spPr>
      </p:pic>
    </p:spTree>
    <p:extLst>
      <p:ext uri="{BB962C8B-B14F-4D97-AF65-F5344CB8AC3E}">
        <p14:creationId xmlns:p14="http://schemas.microsoft.com/office/powerpoint/2010/main" val="30815677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F3B63581-030B-4383-D418-9E907BC430E4}"/>
              </a:ext>
            </a:extLst>
          </p:cNvPr>
          <p:cNvPicPr>
            <a:picLocks noChangeAspect="1"/>
          </p:cNvPicPr>
          <p:nvPr/>
        </p:nvPicPr>
        <p:blipFill>
          <a:blip r:embed="rId2"/>
          <a:stretch>
            <a:fillRect/>
          </a:stretch>
        </p:blipFill>
        <p:spPr>
          <a:xfrm>
            <a:off x="3236486" y="578471"/>
            <a:ext cx="3960051" cy="5701058"/>
          </a:xfrm>
          <a:prstGeom prst="rect">
            <a:avLst/>
          </a:prstGeom>
        </p:spPr>
      </p:pic>
    </p:spTree>
    <p:extLst>
      <p:ext uri="{BB962C8B-B14F-4D97-AF65-F5344CB8AC3E}">
        <p14:creationId xmlns:p14="http://schemas.microsoft.com/office/powerpoint/2010/main" val="37801153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E38E19-AB4B-3740-4021-EA4D6BBDAD94}"/>
              </a:ext>
            </a:extLst>
          </p:cNvPr>
          <p:cNvSpPr>
            <a:spLocks noGrp="1"/>
          </p:cNvSpPr>
          <p:nvPr>
            <p:ph type="title"/>
          </p:nvPr>
        </p:nvSpPr>
        <p:spPr/>
        <p:txBody>
          <a:bodyPr/>
          <a:lstStyle/>
          <a:p>
            <a:r>
              <a:rPr lang="es-ES" dirty="0"/>
              <a:t>Wavelet</a:t>
            </a:r>
          </a:p>
        </p:txBody>
      </p:sp>
      <p:sp>
        <p:nvSpPr>
          <p:cNvPr id="3" name="Marcador de texto 2">
            <a:extLst>
              <a:ext uri="{FF2B5EF4-FFF2-40B4-BE49-F238E27FC236}">
                <a16:creationId xmlns:a16="http://schemas.microsoft.com/office/drawing/2014/main" id="{14C2B1BA-7302-3B03-E47F-2E5DBA4E5D99}"/>
              </a:ext>
            </a:extLst>
          </p:cNvPr>
          <p:cNvSpPr>
            <a:spLocks noGrp="1"/>
          </p:cNvSpPr>
          <p:nvPr>
            <p:ph type="body" sz="quarter" idx="13"/>
          </p:nvPr>
        </p:nvSpPr>
        <p:spPr/>
        <p:txBody>
          <a:bodyPr/>
          <a:lstStyle/>
          <a:p>
            <a:r>
              <a:rPr lang="es-ES" dirty="0"/>
              <a:t>What are image pyramids?</a:t>
            </a:r>
          </a:p>
        </p:txBody>
      </p:sp>
      <p:sp>
        <p:nvSpPr>
          <p:cNvPr id="5" name="CuadroTexto 4">
            <a:extLst>
              <a:ext uri="{FF2B5EF4-FFF2-40B4-BE49-F238E27FC236}">
                <a16:creationId xmlns:a16="http://schemas.microsoft.com/office/drawing/2014/main" id="{70BDF7BD-3CCA-733A-4C73-8A4872494FFF}"/>
              </a:ext>
            </a:extLst>
          </p:cNvPr>
          <p:cNvSpPr txBox="1"/>
          <p:nvPr/>
        </p:nvSpPr>
        <p:spPr>
          <a:xfrm>
            <a:off x="4836141" y="1887462"/>
            <a:ext cx="6762465" cy="3693319"/>
          </a:xfrm>
          <a:prstGeom prst="rect">
            <a:avLst/>
          </a:prstGeom>
          <a:noFill/>
        </p:spPr>
        <p:txBody>
          <a:bodyPr wrap="square" rtlCol="0">
            <a:spAutoFit/>
          </a:bodyPr>
          <a:lstStyle/>
          <a:p>
            <a:r>
              <a:rPr lang="en-US" dirty="0"/>
              <a:t>An “image pyramid” is a multi-scale representation of an image</a:t>
            </a:r>
          </a:p>
          <a:p>
            <a:endParaRPr lang="en-US" dirty="0"/>
          </a:p>
          <a:p>
            <a:r>
              <a:rPr lang="en-US" dirty="0"/>
              <a:t>Utilizing an image pyramid allows us to find objects in images at different scales of an image.</a:t>
            </a:r>
          </a:p>
          <a:p>
            <a:endParaRPr lang="en-US" dirty="0"/>
          </a:p>
          <a:p>
            <a:pPr algn="just"/>
            <a:r>
              <a:rPr lang="en-US" dirty="0"/>
              <a:t>At the bottom of the pyramid we have the original image at its original size (in terms of width and height). And at each subsequent layer, the image is resized (subsampled) and optionally smoothed (usually via Gaussian blurring).</a:t>
            </a:r>
          </a:p>
          <a:p>
            <a:pPr algn="just"/>
            <a:endParaRPr lang="en-US" dirty="0"/>
          </a:p>
          <a:p>
            <a:pPr algn="just"/>
            <a:r>
              <a:rPr lang="en-US" dirty="0"/>
              <a:t>The image is progressively subsampled until some stopping criterion is met, which is normally a minimum size has been reached and no further subsampling needs to take place.</a:t>
            </a:r>
            <a:endParaRPr lang="es-ES" dirty="0"/>
          </a:p>
        </p:txBody>
      </p:sp>
      <p:sp>
        <p:nvSpPr>
          <p:cNvPr id="6" name="CuadroTexto 5">
            <a:extLst>
              <a:ext uri="{FF2B5EF4-FFF2-40B4-BE49-F238E27FC236}">
                <a16:creationId xmlns:a16="http://schemas.microsoft.com/office/drawing/2014/main" id="{D1981F69-C8B4-973F-23A6-D3EBA848585C}"/>
              </a:ext>
            </a:extLst>
          </p:cNvPr>
          <p:cNvSpPr txBox="1"/>
          <p:nvPr/>
        </p:nvSpPr>
        <p:spPr>
          <a:xfrm>
            <a:off x="7464096" y="5858866"/>
            <a:ext cx="1617260" cy="369332"/>
          </a:xfrm>
          <a:prstGeom prst="rect">
            <a:avLst/>
          </a:prstGeom>
          <a:noFill/>
        </p:spPr>
        <p:txBody>
          <a:bodyPr wrap="square" rtlCol="0">
            <a:spAutoFit/>
          </a:bodyPr>
          <a:lstStyle/>
          <a:p>
            <a:r>
              <a:rPr lang="es-ES" b="1" dirty="0">
                <a:solidFill>
                  <a:schemeClr val="accent1">
                    <a:lumMod val="60000"/>
                    <a:lumOff val="40000"/>
                  </a:schemeClr>
                </a:solidFill>
              </a:rPr>
              <a:t>HANDS ON</a:t>
            </a:r>
          </a:p>
        </p:txBody>
      </p:sp>
      <p:pic>
        <p:nvPicPr>
          <p:cNvPr id="8" name="Imagen 7">
            <a:extLst>
              <a:ext uri="{FF2B5EF4-FFF2-40B4-BE49-F238E27FC236}">
                <a16:creationId xmlns:a16="http://schemas.microsoft.com/office/drawing/2014/main" id="{79DD79E4-090B-3BCA-ADBD-B67C35C4845C}"/>
              </a:ext>
            </a:extLst>
          </p:cNvPr>
          <p:cNvPicPr>
            <a:picLocks noChangeAspect="1"/>
          </p:cNvPicPr>
          <p:nvPr/>
        </p:nvPicPr>
        <p:blipFill>
          <a:blip r:embed="rId2"/>
          <a:srcRect l="3281"/>
          <a:stretch/>
        </p:blipFill>
        <p:spPr>
          <a:xfrm>
            <a:off x="68238" y="1525321"/>
            <a:ext cx="4659667" cy="4808207"/>
          </a:xfrm>
          <a:prstGeom prst="rect">
            <a:avLst/>
          </a:prstGeom>
        </p:spPr>
      </p:pic>
    </p:spTree>
    <p:extLst>
      <p:ext uri="{BB962C8B-B14F-4D97-AF65-F5344CB8AC3E}">
        <p14:creationId xmlns:p14="http://schemas.microsoft.com/office/powerpoint/2010/main" val="1873626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1FF24A64-4330-7E23-CC00-806BA4ABD39D}"/>
              </a:ext>
            </a:extLst>
          </p:cNvPr>
          <p:cNvSpPr>
            <a:spLocks noGrp="1"/>
          </p:cNvSpPr>
          <p:nvPr>
            <p:ph type="body" sz="quarter" idx="11"/>
          </p:nvPr>
        </p:nvSpPr>
        <p:spPr/>
        <p:txBody>
          <a:bodyPr/>
          <a:lstStyle/>
          <a:p>
            <a:r>
              <a:rPr lang="es-ES" dirty="0"/>
              <a:t>Digital Image Fundamentals</a:t>
            </a:r>
          </a:p>
        </p:txBody>
      </p:sp>
      <p:sp>
        <p:nvSpPr>
          <p:cNvPr id="4" name="Marcador de texto 3">
            <a:extLst>
              <a:ext uri="{FF2B5EF4-FFF2-40B4-BE49-F238E27FC236}">
                <a16:creationId xmlns:a16="http://schemas.microsoft.com/office/drawing/2014/main" id="{627361F2-66D4-1815-2140-8CBA592C875C}"/>
              </a:ext>
            </a:extLst>
          </p:cNvPr>
          <p:cNvSpPr>
            <a:spLocks noGrp="1"/>
          </p:cNvSpPr>
          <p:nvPr>
            <p:ph type="body" sz="quarter" idx="12"/>
          </p:nvPr>
        </p:nvSpPr>
        <p:spPr/>
        <p:txBody>
          <a:bodyPr/>
          <a:lstStyle/>
          <a:p>
            <a:r>
              <a:rPr lang="es-ES" dirty="0"/>
              <a:t>II</a:t>
            </a:r>
          </a:p>
        </p:txBody>
      </p:sp>
      <p:sp>
        <p:nvSpPr>
          <p:cNvPr id="6" name="Marcador de número de diapositiva 5">
            <a:extLst>
              <a:ext uri="{FF2B5EF4-FFF2-40B4-BE49-F238E27FC236}">
                <a16:creationId xmlns:a16="http://schemas.microsoft.com/office/drawing/2014/main" id="{47A06591-B035-CBAC-BD64-E73927B55184}"/>
              </a:ext>
            </a:extLst>
          </p:cNvPr>
          <p:cNvSpPr>
            <a:spLocks noGrp="1"/>
          </p:cNvSpPr>
          <p:nvPr>
            <p:ph type="sldNum" sz="quarter" idx="4"/>
          </p:nvPr>
        </p:nvSpPr>
        <p:spPr/>
        <p:txBody>
          <a:bodyPr/>
          <a:lstStyle/>
          <a:p>
            <a:fld id="{782A4607-9936-4E24-98A0-335039E24A0B}" type="slidenum">
              <a:rPr lang="es-ES" smtClean="0"/>
              <a:pPr/>
              <a:t>5</a:t>
            </a:fld>
            <a:endParaRPr lang="es-ES" dirty="0"/>
          </a:p>
        </p:txBody>
      </p:sp>
      <p:sp>
        <p:nvSpPr>
          <p:cNvPr id="7" name="Marcador de fecha 6">
            <a:extLst>
              <a:ext uri="{FF2B5EF4-FFF2-40B4-BE49-F238E27FC236}">
                <a16:creationId xmlns:a16="http://schemas.microsoft.com/office/drawing/2014/main" id="{DAE77A44-AF9F-CDF8-DE05-0D46C9CFB2F0}"/>
              </a:ext>
            </a:extLst>
          </p:cNvPr>
          <p:cNvSpPr>
            <a:spLocks noGrp="1"/>
          </p:cNvSpPr>
          <p:nvPr>
            <p:ph type="dt" sz="half" idx="14"/>
          </p:nvPr>
        </p:nvSpPr>
        <p:spPr/>
        <p:txBody>
          <a:bodyPr/>
          <a:lstStyle/>
          <a:p>
            <a:r>
              <a:rPr lang="es-ES"/>
              <a:t>Nombre del profesor</a:t>
            </a:r>
            <a:endParaRPr lang="es-ES" dirty="0"/>
          </a:p>
        </p:txBody>
      </p:sp>
      <p:sp>
        <p:nvSpPr>
          <p:cNvPr id="8" name="Marcador de texto 7">
            <a:extLst>
              <a:ext uri="{FF2B5EF4-FFF2-40B4-BE49-F238E27FC236}">
                <a16:creationId xmlns:a16="http://schemas.microsoft.com/office/drawing/2014/main" id="{58812D80-A070-AADA-4BBC-2A15D0891783}"/>
              </a:ext>
            </a:extLst>
          </p:cNvPr>
          <p:cNvSpPr>
            <a:spLocks noGrp="1"/>
          </p:cNvSpPr>
          <p:nvPr>
            <p:ph type="body" sz="quarter" idx="16"/>
          </p:nvPr>
        </p:nvSpPr>
        <p:spPr/>
        <p:txBody>
          <a:bodyPr>
            <a:normAutofit/>
          </a:bodyPr>
          <a:lstStyle/>
          <a:p>
            <a:r>
              <a:rPr lang="es-ES" dirty="0"/>
              <a:t>03</a:t>
            </a:r>
          </a:p>
        </p:txBody>
      </p:sp>
    </p:spTree>
    <p:extLst>
      <p:ext uri="{BB962C8B-B14F-4D97-AF65-F5344CB8AC3E}">
        <p14:creationId xmlns:p14="http://schemas.microsoft.com/office/powerpoint/2010/main" val="3731959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F081D2-F873-830A-14B8-8717BA4EEF6D}"/>
              </a:ext>
            </a:extLst>
          </p:cNvPr>
          <p:cNvSpPr>
            <a:spLocks noGrp="1"/>
          </p:cNvSpPr>
          <p:nvPr>
            <p:ph type="title"/>
          </p:nvPr>
        </p:nvSpPr>
        <p:spPr/>
        <p:txBody>
          <a:bodyPr/>
          <a:lstStyle/>
          <a:p>
            <a:r>
              <a:rPr lang="es-ES" dirty="0"/>
              <a:t>Jean </a:t>
            </a:r>
            <a:r>
              <a:rPr lang="es-ES" dirty="0" err="1"/>
              <a:t>Baptiste</a:t>
            </a:r>
            <a:r>
              <a:rPr lang="es-ES" dirty="0"/>
              <a:t> Joseph Fourier (1768-1830)</a:t>
            </a:r>
          </a:p>
        </p:txBody>
      </p:sp>
      <p:pic>
        <p:nvPicPr>
          <p:cNvPr id="5" name="Imagen 4">
            <a:extLst>
              <a:ext uri="{FF2B5EF4-FFF2-40B4-BE49-F238E27FC236}">
                <a16:creationId xmlns:a16="http://schemas.microsoft.com/office/drawing/2014/main" id="{24AE5B71-ECDF-2423-8D85-EB6AF7303912}"/>
              </a:ext>
            </a:extLst>
          </p:cNvPr>
          <p:cNvPicPr>
            <a:picLocks noChangeAspect="1"/>
          </p:cNvPicPr>
          <p:nvPr/>
        </p:nvPicPr>
        <p:blipFill>
          <a:blip r:embed="rId2"/>
          <a:stretch>
            <a:fillRect/>
          </a:stretch>
        </p:blipFill>
        <p:spPr>
          <a:xfrm>
            <a:off x="425625" y="1344305"/>
            <a:ext cx="4067482" cy="5022376"/>
          </a:xfrm>
          <a:prstGeom prst="rect">
            <a:avLst/>
          </a:prstGeom>
        </p:spPr>
      </p:pic>
      <p:sp>
        <p:nvSpPr>
          <p:cNvPr id="6" name="CuadroTexto 5">
            <a:extLst>
              <a:ext uri="{FF2B5EF4-FFF2-40B4-BE49-F238E27FC236}">
                <a16:creationId xmlns:a16="http://schemas.microsoft.com/office/drawing/2014/main" id="{E92F2CD1-6C4D-6595-79BC-54F569FDCF74}"/>
              </a:ext>
            </a:extLst>
          </p:cNvPr>
          <p:cNvSpPr txBox="1"/>
          <p:nvPr/>
        </p:nvSpPr>
        <p:spPr>
          <a:xfrm>
            <a:off x="4728948" y="2445996"/>
            <a:ext cx="6781893" cy="1815882"/>
          </a:xfrm>
          <a:prstGeom prst="rect">
            <a:avLst/>
          </a:prstGeom>
          <a:noFill/>
        </p:spPr>
        <p:txBody>
          <a:bodyPr wrap="square" rtlCol="0">
            <a:spAutoFit/>
          </a:bodyPr>
          <a:lstStyle/>
          <a:p>
            <a:pPr marL="285750" indent="-285750">
              <a:buFont typeface="Arial" panose="020B0604020202020204" pitchFamily="34" charset="0"/>
              <a:buChar char="•"/>
            </a:pPr>
            <a:r>
              <a:rPr lang="es-ES" sz="2800" dirty="0"/>
              <a:t>Hard crazy idea (1807):</a:t>
            </a:r>
          </a:p>
          <a:p>
            <a:pPr algn="just"/>
            <a:r>
              <a:rPr lang="es-ES" sz="2800" dirty="0"/>
              <a:t>Any periodic function can be rewritten as a weighted sum of sines and cosines of different frequencies. </a:t>
            </a:r>
          </a:p>
        </p:txBody>
      </p:sp>
    </p:spTree>
    <p:extLst>
      <p:ext uri="{BB962C8B-B14F-4D97-AF65-F5344CB8AC3E}">
        <p14:creationId xmlns:p14="http://schemas.microsoft.com/office/powerpoint/2010/main" val="41521323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E24CE0-B0B1-352C-93A8-0C936EC85195}"/>
              </a:ext>
            </a:extLst>
          </p:cNvPr>
          <p:cNvSpPr>
            <a:spLocks noGrp="1"/>
          </p:cNvSpPr>
          <p:nvPr>
            <p:ph type="title"/>
          </p:nvPr>
        </p:nvSpPr>
        <p:spPr/>
        <p:txBody>
          <a:bodyPr/>
          <a:lstStyle/>
          <a:p>
            <a:r>
              <a:rPr lang="es-ES" dirty="0"/>
              <a:t>A sum of sines</a:t>
            </a:r>
          </a:p>
        </p:txBody>
      </p:sp>
      <p:sp>
        <p:nvSpPr>
          <p:cNvPr id="4" name="CuadroTexto 3">
            <a:extLst>
              <a:ext uri="{FF2B5EF4-FFF2-40B4-BE49-F238E27FC236}">
                <a16:creationId xmlns:a16="http://schemas.microsoft.com/office/drawing/2014/main" id="{8422254E-BBD2-F70D-7691-FDB4E19CFFBF}"/>
              </a:ext>
            </a:extLst>
          </p:cNvPr>
          <p:cNvSpPr txBox="1"/>
          <p:nvPr/>
        </p:nvSpPr>
        <p:spPr>
          <a:xfrm>
            <a:off x="264217" y="1326908"/>
            <a:ext cx="11122926" cy="584775"/>
          </a:xfrm>
          <a:prstGeom prst="rect">
            <a:avLst/>
          </a:prstGeom>
          <a:noFill/>
        </p:spPr>
        <p:txBody>
          <a:bodyPr wrap="square" rtlCol="0">
            <a:spAutoFit/>
          </a:bodyPr>
          <a:lstStyle/>
          <a:p>
            <a:pPr marL="285750" indent="-285750">
              <a:buFont typeface="Arial" panose="020B0604020202020204" pitchFamily="34" charset="0"/>
              <a:buChar char="•"/>
            </a:pPr>
            <a:r>
              <a:rPr lang="es-ES" sz="3200" dirty="0"/>
              <a:t>Our building block</a:t>
            </a:r>
          </a:p>
        </p:txBody>
      </p:sp>
      <p:pic>
        <p:nvPicPr>
          <p:cNvPr id="5" name="Imagen 4">
            <a:extLst>
              <a:ext uri="{FF2B5EF4-FFF2-40B4-BE49-F238E27FC236}">
                <a16:creationId xmlns:a16="http://schemas.microsoft.com/office/drawing/2014/main" id="{3D6F7140-1DA7-2E54-4E2B-5A3B82165373}"/>
              </a:ext>
            </a:extLst>
          </p:cNvPr>
          <p:cNvPicPr>
            <a:picLocks noChangeAspect="1"/>
          </p:cNvPicPr>
          <p:nvPr/>
        </p:nvPicPr>
        <p:blipFill>
          <a:blip r:embed="rId2"/>
          <a:srcRect l="11699" r="3959"/>
          <a:stretch/>
        </p:blipFill>
        <p:spPr>
          <a:xfrm>
            <a:off x="3132161" y="2081649"/>
            <a:ext cx="5670645" cy="4331823"/>
          </a:xfrm>
          <a:prstGeom prst="rect">
            <a:avLst/>
          </a:prstGeom>
        </p:spPr>
      </p:pic>
    </p:spTree>
    <p:extLst>
      <p:ext uri="{BB962C8B-B14F-4D97-AF65-F5344CB8AC3E}">
        <p14:creationId xmlns:p14="http://schemas.microsoft.com/office/powerpoint/2010/main" val="3094413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3147EA-9165-03B7-A36E-B5DE7D09C55C}"/>
              </a:ext>
            </a:extLst>
          </p:cNvPr>
          <p:cNvSpPr>
            <a:spLocks noGrp="1"/>
          </p:cNvSpPr>
          <p:nvPr>
            <p:ph type="title"/>
          </p:nvPr>
        </p:nvSpPr>
        <p:spPr/>
        <p:txBody>
          <a:bodyPr/>
          <a:lstStyle/>
          <a:p>
            <a:r>
              <a:rPr lang="es-ES" dirty="0"/>
              <a:t>A sum of sines</a:t>
            </a:r>
          </a:p>
        </p:txBody>
      </p:sp>
      <p:sp>
        <p:nvSpPr>
          <p:cNvPr id="4" name="CuadroTexto 3">
            <a:extLst>
              <a:ext uri="{FF2B5EF4-FFF2-40B4-BE49-F238E27FC236}">
                <a16:creationId xmlns:a16="http://schemas.microsoft.com/office/drawing/2014/main" id="{BF2320A1-699C-FB84-28D3-2B19873C41D4}"/>
              </a:ext>
            </a:extLst>
          </p:cNvPr>
          <p:cNvSpPr txBox="1"/>
          <p:nvPr/>
        </p:nvSpPr>
        <p:spPr>
          <a:xfrm>
            <a:off x="368490" y="2422478"/>
            <a:ext cx="6662827" cy="2554545"/>
          </a:xfrm>
          <a:prstGeom prst="rect">
            <a:avLst/>
          </a:prstGeom>
          <a:noFill/>
        </p:spPr>
        <p:txBody>
          <a:bodyPr wrap="square" rtlCol="0">
            <a:spAutoFit/>
          </a:bodyPr>
          <a:lstStyle/>
          <a:p>
            <a:pPr marL="571500" indent="-571500">
              <a:buFont typeface="Arial" panose="020B0604020202020204" pitchFamily="34" charset="0"/>
              <a:buChar char="•"/>
            </a:pPr>
            <a:r>
              <a:rPr lang="en-US" sz="3200" dirty="0"/>
              <a:t>Add enough of them to get any signal f(x) you want!</a:t>
            </a:r>
          </a:p>
          <a:p>
            <a:pPr marL="571500" indent="-571500">
              <a:buFont typeface="Arial" panose="020B0604020202020204" pitchFamily="34" charset="0"/>
              <a:buChar char="•"/>
            </a:pPr>
            <a:r>
              <a:rPr lang="en-US" sz="3200" dirty="0"/>
              <a:t>Which one encodes the coarse vs. fine structure of the signal?</a:t>
            </a:r>
          </a:p>
          <a:p>
            <a:endParaRPr lang="es-ES" sz="3200" dirty="0"/>
          </a:p>
        </p:txBody>
      </p:sp>
      <p:pic>
        <p:nvPicPr>
          <p:cNvPr id="6" name="Imagen 5">
            <a:extLst>
              <a:ext uri="{FF2B5EF4-FFF2-40B4-BE49-F238E27FC236}">
                <a16:creationId xmlns:a16="http://schemas.microsoft.com/office/drawing/2014/main" id="{297CBAD1-AFC6-EE8E-03C3-2AF01274FEBE}"/>
              </a:ext>
            </a:extLst>
          </p:cNvPr>
          <p:cNvPicPr>
            <a:picLocks noChangeAspect="1"/>
          </p:cNvPicPr>
          <p:nvPr/>
        </p:nvPicPr>
        <p:blipFill>
          <a:blip r:embed="rId2"/>
          <a:stretch>
            <a:fillRect/>
          </a:stretch>
        </p:blipFill>
        <p:spPr>
          <a:xfrm>
            <a:off x="7031318" y="268022"/>
            <a:ext cx="4528335" cy="6321955"/>
          </a:xfrm>
          <a:prstGeom prst="rect">
            <a:avLst/>
          </a:prstGeom>
        </p:spPr>
      </p:pic>
    </p:spTree>
    <p:extLst>
      <p:ext uri="{BB962C8B-B14F-4D97-AF65-F5344CB8AC3E}">
        <p14:creationId xmlns:p14="http://schemas.microsoft.com/office/powerpoint/2010/main" val="3739649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848E66-AA84-1E13-4E81-6B57D0F32D6E}"/>
              </a:ext>
            </a:extLst>
          </p:cNvPr>
          <p:cNvSpPr>
            <a:spLocks noGrp="1"/>
          </p:cNvSpPr>
          <p:nvPr>
            <p:ph type="title"/>
          </p:nvPr>
        </p:nvSpPr>
        <p:spPr/>
        <p:txBody>
          <a:bodyPr/>
          <a:lstStyle/>
          <a:p>
            <a:r>
              <a:rPr lang="es-ES" dirty="0"/>
              <a:t>Time and Frecuency</a:t>
            </a:r>
          </a:p>
        </p:txBody>
      </p:sp>
      <p:pic>
        <p:nvPicPr>
          <p:cNvPr id="7" name="Imagen 6">
            <a:extLst>
              <a:ext uri="{FF2B5EF4-FFF2-40B4-BE49-F238E27FC236}">
                <a16:creationId xmlns:a16="http://schemas.microsoft.com/office/drawing/2014/main" id="{73AE09DE-655F-7358-D94F-06A5F205B7BB}"/>
              </a:ext>
            </a:extLst>
          </p:cNvPr>
          <p:cNvPicPr>
            <a:picLocks noChangeAspect="1"/>
          </p:cNvPicPr>
          <p:nvPr/>
        </p:nvPicPr>
        <p:blipFill>
          <a:blip r:embed="rId2"/>
          <a:stretch>
            <a:fillRect/>
          </a:stretch>
        </p:blipFill>
        <p:spPr>
          <a:xfrm>
            <a:off x="783607" y="1510804"/>
            <a:ext cx="10624782" cy="4196019"/>
          </a:xfrm>
          <a:prstGeom prst="rect">
            <a:avLst/>
          </a:prstGeom>
        </p:spPr>
      </p:pic>
    </p:spTree>
    <p:extLst>
      <p:ext uri="{BB962C8B-B14F-4D97-AF65-F5344CB8AC3E}">
        <p14:creationId xmlns:p14="http://schemas.microsoft.com/office/powerpoint/2010/main" val="358219119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4624</TotalTime>
  <Words>1932</Words>
  <Application>Microsoft Office PowerPoint</Application>
  <PresentationFormat>Panorámica</PresentationFormat>
  <Paragraphs>136</Paragraphs>
  <Slides>45</Slides>
  <Notes>3</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45</vt:i4>
      </vt:variant>
    </vt:vector>
  </HeadingPairs>
  <TitlesOfParts>
    <vt:vector size="50" baseType="lpstr">
      <vt:lpstr>Aptos</vt:lpstr>
      <vt:lpstr>Aptos Display</vt:lpstr>
      <vt:lpstr>Arial</vt:lpstr>
      <vt:lpstr>source-serif-pro</vt:lpstr>
      <vt:lpstr>Tema de Office</vt:lpstr>
      <vt:lpstr>Presentación de PowerPoint</vt:lpstr>
      <vt:lpstr>Presentación de PowerPoint</vt:lpstr>
      <vt:lpstr>Presentación de PowerPoint</vt:lpstr>
      <vt:lpstr>Presentación de PowerPoint</vt:lpstr>
      <vt:lpstr>Presentación de PowerPoint</vt:lpstr>
      <vt:lpstr>Jean Baptiste Joseph Fourier (1768-1830)</vt:lpstr>
      <vt:lpstr>A sum of sines</vt:lpstr>
      <vt:lpstr>A sum of sines</vt:lpstr>
      <vt:lpstr>Time and Frecuency</vt:lpstr>
      <vt:lpstr>Frecuency Spectra - Series</vt:lpstr>
      <vt:lpstr>Frecuency Spectra - Series</vt:lpstr>
      <vt:lpstr>Frecuency Spectra - Series</vt:lpstr>
      <vt:lpstr>Frecuency Spectra- Series</vt:lpstr>
      <vt:lpstr>Frecuency Spectra - Series</vt:lpstr>
      <vt:lpstr>Fourier Series</vt:lpstr>
      <vt:lpstr>Frecuency Spectra - Series </vt:lpstr>
      <vt:lpstr>Fourier Series</vt:lpstr>
      <vt:lpstr>Frecuency Representation of Signal</vt:lpstr>
      <vt:lpstr>Fourier Transform (FT)</vt:lpstr>
      <vt:lpstr>Image Filtering in Frequency Domain</vt:lpstr>
      <vt:lpstr>Image Filtering in Frequency Domain</vt:lpstr>
      <vt:lpstr>Image Filtering in Frequency Domain</vt:lpstr>
      <vt:lpstr>Image Filtering in Frequency Domain</vt:lpstr>
      <vt:lpstr>Image Filtering in Frequency Domain</vt:lpstr>
      <vt:lpstr>Image Filtering in Frequency Domain</vt:lpstr>
      <vt:lpstr>Image Filtering in Frequency Domain</vt:lpstr>
      <vt:lpstr>EXERCISES</vt:lpstr>
      <vt:lpstr>Wavelet</vt:lpstr>
      <vt:lpstr>What is a Wavelet?</vt:lpstr>
      <vt:lpstr>Wavelet Transform</vt:lpstr>
      <vt:lpstr>The General Form of Wavelet Formula</vt:lpstr>
      <vt:lpstr>Presentación de PowerPoint</vt:lpstr>
      <vt:lpstr>Types of wavelets</vt:lpstr>
      <vt:lpstr>How does it work?</vt:lpstr>
      <vt:lpstr>Why wavelets?</vt:lpstr>
      <vt:lpstr>Comparision Fourier and Wavelet</vt:lpstr>
      <vt:lpstr>Compare the results of a Fourier transform and a wavelet transform using Python</vt:lpstr>
      <vt:lpstr>Compare the results of a Fourier transform and a wavelet transform using Python</vt:lpstr>
      <vt:lpstr>Presentación de PowerPoint</vt:lpstr>
      <vt:lpstr>one-dimensional discrete wavelet transform</vt:lpstr>
      <vt:lpstr>Two-dimensional Wavelet Transform</vt:lpstr>
      <vt:lpstr>Two-dimensional Wavelet Transform</vt:lpstr>
      <vt:lpstr>Presentación de PowerPoint</vt:lpstr>
      <vt:lpstr>Presentación de PowerPoint</vt:lpstr>
      <vt:lpstr>Wavelet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dc:creator>
  <cp:lastModifiedBy>Admin</cp:lastModifiedBy>
  <cp:revision>49</cp:revision>
  <cp:lastPrinted>2025-02-12T12:22:00Z</cp:lastPrinted>
  <dcterms:created xsi:type="dcterms:W3CDTF">2025-02-10T18:27:32Z</dcterms:created>
  <dcterms:modified xsi:type="dcterms:W3CDTF">2025-02-14T10:07:12Z</dcterms:modified>
</cp:coreProperties>
</file>

<file path=docProps/thumbnail.jpeg>
</file>